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0"/>
  </p:notesMasterIdLst>
  <p:sldIdLst>
    <p:sldId id="257" r:id="rId6"/>
    <p:sldId id="288" r:id="rId7"/>
    <p:sldId id="276" r:id="rId8"/>
    <p:sldId id="287" r:id="rId9"/>
    <p:sldId id="282" r:id="rId10"/>
    <p:sldId id="283" r:id="rId11"/>
    <p:sldId id="284" r:id="rId12"/>
    <p:sldId id="285" r:id="rId13"/>
    <p:sldId id="286" r:id="rId14"/>
    <p:sldId id="290" r:id="rId15"/>
    <p:sldId id="266" r:id="rId16"/>
    <p:sldId id="267" r:id="rId17"/>
    <p:sldId id="270"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DD36BE-2BF0-8C51-4147-0272E405388E}" name="Sally Murphy" initials="SM" userId="S::Sally.Murphy@caritas.org.au::dc8129e8-3764-4b90-858b-69271ffb6e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A4"/>
    <a:srgbClr val="762000"/>
    <a:srgbClr val="E5DBC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05DEB-B5D3-4D47-92CC-104B9CD7723D}" v="2" dt="2024-02-27T01:05:26.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0175" autoAdjust="0"/>
  </p:normalViewPr>
  <p:slideViewPr>
    <p:cSldViewPr snapToGrid="0">
      <p:cViewPr varScale="1">
        <p:scale>
          <a:sx n="78" d="100"/>
          <a:sy n="78" d="100"/>
        </p:scale>
        <p:origin x="54"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1C9B5-3199-404A-ADC0-CD299FC6BCB4}" type="datetimeFigureOut">
              <a:rPr lang="en-AU" smtClean="0"/>
              <a:t>7/03/2024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FF6A3-C428-4937-8AA5-18BD8C7B36A4}" type="slidenum">
              <a:rPr lang="en-AU" smtClean="0"/>
              <a:t>‹#›</a:t>
            </a:fld>
            <a:endParaRPr lang="en-AU"/>
          </a:p>
        </p:txBody>
      </p:sp>
    </p:spTree>
    <p:extLst>
      <p:ext uri="{BB962C8B-B14F-4D97-AF65-F5344CB8AC3E}">
        <p14:creationId xmlns:p14="http://schemas.microsoft.com/office/powerpoint/2010/main" val="168062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mailto:webteam@caritas.org.au"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ternationalwomensday.com/The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nternationalwomensday.com/Missions/15539/Empowerment-quotes-from-women-leader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ritas.org.au/learn/cst-toolkit/preferential-option-for-the-poo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ritas.org.au/learn/cst-toolkit/care-for-our-common-hom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itas.org.au/learn/cst-toolkit/solidarit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internationalwomensday.com/Mission/Empowermen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aritas.org.au/learn/cst-toolkit/subsidiarity-and-participa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ritas.org.au/learn/cst-toolkit/the-common-goo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Copyright notice:</a:t>
            </a:r>
            <a:endParaRPr lang="en-US" dirty="0"/>
          </a:p>
          <a:p>
            <a:endParaRPr lang="en-US" dirty="0">
              <a:cs typeface="+mn-lt"/>
            </a:endParaRPr>
          </a:p>
          <a:p>
            <a:r>
              <a:rPr lang="en-US" b="1" dirty="0"/>
              <a:t>Use of website materials </a:t>
            </a:r>
            <a:endParaRPr lang="en-US" dirty="0"/>
          </a:p>
          <a:p>
            <a:r>
              <a:rPr lang="en-US" dirty="0"/>
              <a:t>Use of material on this site for educational purposes is encouraged. Caritas Australia gives permission for articles, illustrations and other materials to be reproduced for educational purposes or personal use, provided the information is not changed, and that the source is acknowledged appropriately. Use of material on this website for purposes other than educational or personal use must have prior </a:t>
            </a:r>
            <a:r>
              <a:rPr lang="en-US" dirty="0" err="1"/>
              <a:t>authorisation</a:t>
            </a:r>
            <a:r>
              <a:rPr lang="en-US" dirty="0"/>
              <a:t> from </a:t>
            </a:r>
            <a:r>
              <a:rPr lang="en-US" u="none" dirty="0">
                <a:solidFill>
                  <a:srgbClr val="000000"/>
                </a:solidFill>
              </a:rPr>
              <a:t>Caritas Australia's </a:t>
            </a:r>
            <a:r>
              <a:rPr lang="en-US" u="none" dirty="0" err="1">
                <a:solidFill>
                  <a:srgbClr val="000000"/>
                </a:solidFill>
              </a:rPr>
              <a:t>Webteam</a:t>
            </a:r>
            <a:r>
              <a:rPr lang="en-US" u="none" dirty="0">
                <a:solidFill>
                  <a:srgbClr val="000000"/>
                </a:solidFill>
              </a:rPr>
              <a:t> (email: </a:t>
            </a:r>
            <a:r>
              <a:rPr lang="en-US" u="none" dirty="0">
                <a:solidFill>
                  <a:srgbClr val="000000"/>
                </a:solidFill>
                <a:hlinkClick r:id="rId3">
                  <a:extLst>
                    <a:ext uri="{A12FA001-AC4F-418D-AE19-62706E023703}">
                      <ahyp:hlinkClr xmlns:ahyp="http://schemas.microsoft.com/office/drawing/2018/hyperlinkcolor" xmlns="" val="tx"/>
                    </a:ext>
                  </a:extLst>
                </a:hlinkClick>
              </a:rPr>
              <a:t>webteam@caritas.org.au</a:t>
            </a:r>
            <a:r>
              <a:rPr lang="en-US" u="none" dirty="0">
                <a:solidFill>
                  <a:srgbClr val="000000"/>
                </a:solidFill>
              </a:rPr>
              <a:t>)</a:t>
            </a:r>
          </a:p>
          <a:p>
            <a:r>
              <a:rPr lang="en-US" dirty="0"/>
              <a:t/>
            </a:r>
            <a:br>
              <a:rPr lang="en-US" dirty="0"/>
            </a:br>
            <a:endParaRPr lang="en-US" dirty="0"/>
          </a:p>
          <a:p>
            <a:r>
              <a:rPr lang="en-US" b="1" dirty="0"/>
              <a:t>Permissions </a:t>
            </a:r>
            <a:endParaRPr lang="en-US" dirty="0"/>
          </a:p>
          <a:p>
            <a:r>
              <a:rPr lang="en-US" dirty="0"/>
              <a:t>In some cases the copyright for text or images on this site may held by someone other than Caritas Australia. All rights are reserved on such material and permission to use them must be requested from the copyright owner. The source of this material is indicated on the relevant sections of the site. </a:t>
            </a:r>
          </a:p>
          <a:p>
            <a:endParaRPr lang="en-US" dirty="0">
              <a:cs typeface="Calibri"/>
            </a:endParaRPr>
          </a:p>
          <a:p>
            <a:r>
              <a:rPr lang="en-US" dirty="0"/>
              <a:t>Photos without a specified photo credit are the property of Caritas Australia or the international partners of the Caritas network. </a:t>
            </a:r>
            <a:endParaRPr lang="en-US" dirty="0">
              <a:cs typeface="Calibri"/>
            </a:endParaRPr>
          </a:p>
          <a:p>
            <a:r>
              <a:rPr lang="en-US" dirty="0"/>
              <a:t/>
            </a:r>
            <a:br>
              <a:rPr lang="en-US" dirty="0"/>
            </a:br>
            <a:endParaRPr lang="en-US" dirty="0"/>
          </a:p>
          <a:p>
            <a:r>
              <a:rPr lang="en-US" b="1" dirty="0"/>
              <a:t>Our logo</a:t>
            </a:r>
            <a:r>
              <a:rPr lang="en-US" dirty="0"/>
              <a:t> </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Caritas Australia logo must not be downloaded, copied and or used for any purpose without the expressed permission of Caritas Australia. Please contact Caritas Australia's web team </a:t>
            </a:r>
            <a:r>
              <a:rPr lang="en-US" u="none" dirty="0">
                <a:solidFill>
                  <a:srgbClr val="000000"/>
                </a:solidFill>
              </a:rPr>
              <a:t>(email: </a:t>
            </a:r>
            <a:r>
              <a:rPr lang="en-US" u="none" dirty="0">
                <a:solidFill>
                  <a:srgbClr val="000000"/>
                </a:solidFill>
                <a:hlinkClick r:id="rId3">
                  <a:extLst>
                    <a:ext uri="{A12FA001-AC4F-418D-AE19-62706E023703}">
                      <ahyp:hlinkClr xmlns:ahyp="http://schemas.microsoft.com/office/drawing/2018/hyperlinkcolor" xmlns="" val="tx"/>
                    </a:ext>
                  </a:extLst>
                </a:hlinkClick>
              </a:rPr>
              <a:t>webteam@caritas.org.au</a:t>
            </a:r>
            <a:r>
              <a:rPr lang="en-US" u="none" dirty="0">
                <a:solidFill>
                  <a:srgbClr val="000000"/>
                </a:solidFill>
              </a:rPr>
              <a:t>) </a:t>
            </a:r>
            <a:r>
              <a:rPr lang="en-US" dirty="0"/>
              <a:t>for any further information that you may require about using content from this website. </a:t>
            </a:r>
            <a:endParaRPr lang="en-US" dirty="0">
              <a:cs typeface="Calibri"/>
            </a:endParaRPr>
          </a:p>
        </p:txBody>
      </p:sp>
      <p:sp>
        <p:nvSpPr>
          <p:cNvPr id="4" name="Slide Number Placeholder 3"/>
          <p:cNvSpPr>
            <a:spLocks noGrp="1"/>
          </p:cNvSpPr>
          <p:nvPr>
            <p:ph type="sldNum" sz="quarter" idx="5"/>
          </p:nvPr>
        </p:nvSpPr>
        <p:spPr/>
        <p:txBody>
          <a:bodyPr/>
          <a:lstStyle/>
          <a:p>
            <a:fld id="{CC5FF6A3-C428-4937-8AA5-18BD8C7B36A4}" type="slidenum">
              <a:rPr lang="en-AU" smtClean="0"/>
              <a:t>1</a:t>
            </a:fld>
            <a:endParaRPr lang="en-AU"/>
          </a:p>
        </p:txBody>
      </p:sp>
    </p:spTree>
    <p:extLst>
      <p:ext uri="{BB962C8B-B14F-4D97-AF65-F5344CB8AC3E}">
        <p14:creationId xmlns:p14="http://schemas.microsoft.com/office/powerpoint/2010/main" val="2318546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4"/>
                </a:solidFill>
                <a:effectLst/>
                <a:latin typeface="Proxima Nova"/>
              </a:rPr>
              <a:t>A young girl washing her hands at her school in Cambodia.</a:t>
            </a:r>
          </a:p>
          <a:p>
            <a:r>
              <a:rPr lang="en-US" dirty="0"/>
              <a:t>Photo Credit: </a:t>
            </a:r>
            <a:r>
              <a:rPr lang="en-AU" b="0" i="0" dirty="0">
                <a:solidFill>
                  <a:srgbClr val="212124"/>
                </a:solidFill>
                <a:effectLst/>
                <a:latin typeface="Proxima Nova"/>
              </a:rPr>
              <a:t>Tim Lam/Caritas Australia.</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10</a:t>
            </a:fld>
            <a:endParaRPr lang="en-AU"/>
          </a:p>
        </p:txBody>
      </p:sp>
    </p:spTree>
    <p:extLst>
      <p:ext uri="{BB962C8B-B14F-4D97-AF65-F5344CB8AC3E}">
        <p14:creationId xmlns:p14="http://schemas.microsoft.com/office/powerpoint/2010/main" val="2037115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11</a:t>
            </a:fld>
            <a:endParaRPr lang="en-AU"/>
          </a:p>
        </p:txBody>
      </p:sp>
    </p:spTree>
    <p:extLst>
      <p:ext uri="{BB962C8B-B14F-4D97-AF65-F5344CB8AC3E}">
        <p14:creationId xmlns:p14="http://schemas.microsoft.com/office/powerpoint/2010/main" val="419875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hlinkClick r:id="rId3"/>
              </a:rPr>
              <a:t>IWD: International Women's Day 2024 campaign theme is 'Inspire Inclusion' (internationalwomensday.com)</a:t>
            </a:r>
            <a:endParaRPr lang="en-US" dirty="0"/>
          </a:p>
          <a:p>
            <a:endParaRPr lang="en-US" dirty="0"/>
          </a:p>
          <a:p>
            <a:r>
              <a:rPr lang="en-US" dirty="0"/>
              <a:t>Credit: </a:t>
            </a:r>
            <a:r>
              <a:rPr lang="en-US" dirty="0">
                <a:hlinkClick r:id="rId3"/>
              </a:rPr>
              <a:t>IWD: International Women's Day 2024 campaign theme is 'Inspire Inclusion' (internationalwomensday.com)</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12</a:t>
            </a:fld>
            <a:endParaRPr lang="en-AU"/>
          </a:p>
        </p:txBody>
      </p:sp>
    </p:spTree>
    <p:extLst>
      <p:ext uri="{BB962C8B-B14F-4D97-AF65-F5344CB8AC3E}">
        <p14:creationId xmlns:p14="http://schemas.microsoft.com/office/powerpoint/2010/main" val="292605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Fijian group dancing at the </a:t>
            </a:r>
            <a:r>
              <a:rPr lang="en-AU" sz="1200" b="0" i="0" kern="1200" dirty="0">
                <a:solidFill>
                  <a:schemeClr val="tx1"/>
                </a:solidFill>
                <a:effectLst/>
                <a:latin typeface="+mn-lt"/>
                <a:ea typeface="+mn-ea"/>
                <a:cs typeface="+mn-cs"/>
              </a:rPr>
              <a:t>Pacific Regional </a:t>
            </a:r>
            <a:r>
              <a:rPr lang="en-AU" sz="1200" b="0" i="0" kern="1200" dirty="0" err="1">
                <a:solidFill>
                  <a:schemeClr val="tx1"/>
                </a:solidFill>
                <a:effectLst/>
                <a:latin typeface="+mn-lt"/>
                <a:ea typeface="+mn-ea"/>
                <a:cs typeface="+mn-cs"/>
              </a:rPr>
              <a:t>Talanoa</a:t>
            </a:r>
            <a:r>
              <a:rPr lang="en-AU" sz="1200" b="0" i="0" kern="1200" dirty="0">
                <a:solidFill>
                  <a:schemeClr val="tx1"/>
                </a:solidFill>
                <a:effectLst/>
                <a:latin typeface="+mn-lt"/>
                <a:ea typeface="+mn-ea"/>
                <a:cs typeface="+mn-cs"/>
              </a:rPr>
              <a:t> in October 2022 where the </a:t>
            </a:r>
            <a:r>
              <a:rPr lang="en-AU" sz="1200" b="0" i="0" kern="1200" dirty="0" err="1">
                <a:solidFill>
                  <a:schemeClr val="tx1"/>
                </a:solidFill>
                <a:effectLst/>
                <a:latin typeface="+mn-lt"/>
                <a:ea typeface="+mn-ea"/>
                <a:cs typeface="+mn-cs"/>
              </a:rPr>
              <a:t>Kioa</a:t>
            </a:r>
            <a:r>
              <a:rPr lang="en-AU" sz="1200" b="0" i="0" kern="1200" dirty="0">
                <a:solidFill>
                  <a:schemeClr val="tx1"/>
                </a:solidFill>
                <a:effectLst/>
                <a:latin typeface="+mn-lt"/>
                <a:ea typeface="+mn-ea"/>
                <a:cs typeface="+mn-cs"/>
              </a:rPr>
              <a:t> Climate Emergency Declaration was formed. </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Photo: Miriam </a:t>
            </a:r>
            <a:r>
              <a:rPr lang="en-AU" dirty="0" err="1"/>
              <a:t>Deprez</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2</a:t>
            </a:fld>
            <a:endParaRPr lang="en-AU"/>
          </a:p>
        </p:txBody>
      </p:sp>
    </p:spTree>
    <p:extLst>
      <p:ext uri="{BB962C8B-B14F-4D97-AF65-F5344CB8AC3E}">
        <p14:creationId xmlns:p14="http://schemas.microsoft.com/office/powerpoint/2010/main" val="126093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Credit: </a:t>
            </a:r>
            <a:r>
              <a:rPr lang="en-US" dirty="0">
                <a:hlinkClick r:id="rId3"/>
              </a:rPr>
              <a:t>Empowerment quotes from women leaders (internationalwomensday.com)</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3</a:t>
            </a:fld>
            <a:endParaRPr lang="en-AU"/>
          </a:p>
        </p:txBody>
      </p:sp>
    </p:spTree>
    <p:extLst>
      <p:ext uri="{BB962C8B-B14F-4D97-AF65-F5344CB8AC3E}">
        <p14:creationId xmlns:p14="http://schemas.microsoft.com/office/powerpoint/2010/main" val="101812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Preferential Option for the Poor </a:t>
            </a:r>
            <a:r>
              <a:rPr lang="en-US" b="0" dirty="0"/>
              <a:t>with our CST Toolkit: </a:t>
            </a:r>
            <a:r>
              <a:rPr lang="en-US" dirty="0">
                <a:hlinkClick r:id="rId3"/>
              </a:rPr>
              <a:t>Catholic Social Teachings | Preferential Option for the Poor (caritas.org.au)</a:t>
            </a:r>
            <a:endParaRPr lang="en-US" dirty="0"/>
          </a:p>
          <a:p>
            <a:endParaRPr lang="en-US" b="0" dirty="0"/>
          </a:p>
          <a:p>
            <a:r>
              <a:rPr lang="en-US" b="0" dirty="0" err="1"/>
              <a:t>Mrs</a:t>
            </a:r>
            <a:r>
              <a:rPr lang="en-US" b="0" dirty="0"/>
              <a:t> Lan and her two children, Quan and </a:t>
            </a:r>
            <a:r>
              <a:rPr lang="en-US" b="0" dirty="0" err="1"/>
              <a:t>Loah</a:t>
            </a:r>
            <a:r>
              <a:rPr lang="en-US" b="0" dirty="0"/>
              <a:t>, live in Vietnam and have sought the support of different Caritas programs. They have </a:t>
            </a:r>
            <a:r>
              <a:rPr lang="en-US" b="0" dirty="0" err="1"/>
              <a:t>utilised</a:t>
            </a:r>
            <a:r>
              <a:rPr lang="en-US" b="0" dirty="0"/>
              <a:t> the Empowerment of People with Disability program to support Quan and </a:t>
            </a:r>
            <a:r>
              <a:rPr lang="en-US" b="0" dirty="0" err="1"/>
              <a:t>Loah</a:t>
            </a:r>
            <a:r>
              <a:rPr lang="en-US" b="0" dirty="0"/>
              <a:t>, both living with low vision, to connect in with community-based classrooms where they have interacted with other children living with a disability. Photo credit: Phan Tan Lam</a:t>
            </a:r>
          </a:p>
        </p:txBody>
      </p:sp>
      <p:sp>
        <p:nvSpPr>
          <p:cNvPr id="4" name="Slide Number Placeholder 3"/>
          <p:cNvSpPr>
            <a:spLocks noGrp="1"/>
          </p:cNvSpPr>
          <p:nvPr>
            <p:ph type="sldNum" sz="quarter" idx="5"/>
          </p:nvPr>
        </p:nvSpPr>
        <p:spPr/>
        <p:txBody>
          <a:bodyPr/>
          <a:lstStyle/>
          <a:p>
            <a:fld id="{CC5FF6A3-C428-4937-8AA5-18BD8C7B36A4}" type="slidenum">
              <a:rPr lang="en-AU" smtClean="0"/>
              <a:t>4</a:t>
            </a:fld>
            <a:endParaRPr lang="en-AU"/>
          </a:p>
        </p:txBody>
      </p:sp>
    </p:spTree>
    <p:extLst>
      <p:ext uri="{BB962C8B-B14F-4D97-AF65-F5344CB8AC3E}">
        <p14:creationId xmlns:p14="http://schemas.microsoft.com/office/powerpoint/2010/main" val="2641782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Care for our Common Home </a:t>
            </a:r>
            <a:r>
              <a:rPr lang="en-US" b="0" dirty="0"/>
              <a:t>with our CST Toolkit: </a:t>
            </a:r>
            <a:r>
              <a:rPr lang="en-US" dirty="0">
                <a:hlinkClick r:id="rId3"/>
              </a:rPr>
              <a:t>Catholic Social Teachings | Care for our Common Home (caritas.org.au)</a:t>
            </a:r>
            <a:endParaRPr lang="en-US" b="0" dirty="0"/>
          </a:p>
          <a:p>
            <a:endParaRPr lang="en-US" b="0" dirty="0"/>
          </a:p>
          <a:p>
            <a:r>
              <a:rPr lang="en-US" dirty="0"/>
              <a:t>Priscilla lives in Hwange where the impacts of </a:t>
            </a:r>
            <a:r>
              <a:rPr lang="en-US" b="0" i="0" dirty="0">
                <a:solidFill>
                  <a:srgbClr val="212124"/>
                </a:solidFill>
                <a:effectLst/>
                <a:latin typeface="Proxima Nova"/>
              </a:rPr>
              <a:t>climate change are exacerbating food insecurity in vulnerable communities. She and her community has worked with Caritas Hwange to learn about sustainable agriculture to grow drought-resistant crops. </a:t>
            </a:r>
            <a:endParaRPr lang="en-US" dirty="0"/>
          </a:p>
          <a:p>
            <a:pPr algn="l"/>
            <a:r>
              <a:rPr lang="en-US" b="0" i="0" dirty="0">
                <a:solidFill>
                  <a:srgbClr val="212124"/>
                </a:solidFill>
                <a:effectLst/>
                <a:latin typeface="Proxima Nova"/>
              </a:rPr>
              <a:t>Photo: Richard Wainwright/Caritas Australia</a:t>
            </a:r>
            <a:endParaRPr lang="en-AU"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CC5FF6A3-C428-4937-8AA5-18BD8C7B36A4}" type="slidenum">
              <a:rPr lang="en-AU" smtClean="0"/>
              <a:t>5</a:t>
            </a:fld>
            <a:endParaRPr lang="en-AU"/>
          </a:p>
        </p:txBody>
      </p:sp>
    </p:spTree>
    <p:extLst>
      <p:ext uri="{BB962C8B-B14F-4D97-AF65-F5344CB8AC3E}">
        <p14:creationId xmlns:p14="http://schemas.microsoft.com/office/powerpoint/2010/main" val="1240819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Solidarity </a:t>
            </a:r>
            <a:r>
              <a:rPr lang="en-US" b="0" dirty="0"/>
              <a:t>with our CST Toolkit: </a:t>
            </a:r>
            <a:r>
              <a:rPr lang="en-US" dirty="0">
                <a:hlinkClick r:id="rId3"/>
              </a:rPr>
              <a:t>Catholic Social Teachings | Solidarity (caritas.org.au)</a:t>
            </a:r>
            <a:endParaRPr lang="en-US" dirty="0"/>
          </a:p>
          <a:p>
            <a:endParaRPr lang="en-US" dirty="0"/>
          </a:p>
          <a:p>
            <a:r>
              <a:rPr lang="en-US" dirty="0"/>
              <a:t>Laxmi lives in remote Nepal which experiences high levels of poverty. She joined the Child Club after her father’s passing and has </a:t>
            </a:r>
            <a:r>
              <a:rPr lang="en-US" b="0" i="0" dirty="0">
                <a:solidFill>
                  <a:srgbClr val="212124"/>
                </a:solidFill>
                <a:effectLst/>
                <a:latin typeface="Proxima Nova"/>
              </a:rPr>
              <a:t>developed the skills and confidence to become a leader, advocate and mentor to other girls in the village. </a:t>
            </a:r>
            <a:endParaRPr lang="en-US" dirty="0"/>
          </a:p>
          <a:p>
            <a:r>
              <a:rPr lang="en-US" b="0" i="0" dirty="0">
                <a:solidFill>
                  <a:srgbClr val="212124"/>
                </a:solidFill>
                <a:effectLst/>
                <a:latin typeface="Proxima Nova"/>
              </a:rPr>
              <a:t>Photo: Richard Wainwright/Caritas Australia</a:t>
            </a:r>
          </a:p>
          <a:p>
            <a:r>
              <a:rPr lang="en-US" b="0" i="0" dirty="0">
                <a:solidFill>
                  <a:srgbClr val="212124"/>
                </a:solidFill>
                <a:effectLst/>
                <a:latin typeface="Proxima Nova"/>
              </a:rPr>
              <a:t>*</a:t>
            </a:r>
            <a:r>
              <a:rPr lang="en-US" dirty="0">
                <a:hlinkClick r:id="rId4"/>
              </a:rPr>
              <a:t>International Women's Day: Women &amp; Empowerment (internationalwomensday.com)</a:t>
            </a:r>
            <a:endParaRPr lang="en-US" b="0" i="0" dirty="0">
              <a:solidFill>
                <a:srgbClr val="212124"/>
              </a:solidFill>
              <a:effectLst/>
              <a:latin typeface="Proxima Nova"/>
            </a:endParaRPr>
          </a:p>
          <a:p>
            <a:endParaRPr lang="en-US" b="0" i="0" dirty="0">
              <a:solidFill>
                <a:srgbClr val="212124"/>
              </a:solidFill>
              <a:effectLst/>
              <a:latin typeface="Proxima Nova"/>
            </a:endParaRPr>
          </a:p>
        </p:txBody>
      </p:sp>
      <p:sp>
        <p:nvSpPr>
          <p:cNvPr id="4" name="Slide Number Placeholder 3"/>
          <p:cNvSpPr>
            <a:spLocks noGrp="1"/>
          </p:cNvSpPr>
          <p:nvPr>
            <p:ph type="sldNum" sz="quarter" idx="5"/>
          </p:nvPr>
        </p:nvSpPr>
        <p:spPr/>
        <p:txBody>
          <a:bodyPr/>
          <a:lstStyle/>
          <a:p>
            <a:fld id="{CC5FF6A3-C428-4937-8AA5-18BD8C7B36A4}" type="slidenum">
              <a:rPr lang="en-AU" smtClean="0"/>
              <a:t>6</a:t>
            </a:fld>
            <a:endParaRPr lang="en-AU"/>
          </a:p>
        </p:txBody>
      </p:sp>
    </p:spTree>
    <p:extLst>
      <p:ext uri="{BB962C8B-B14F-4D97-AF65-F5344CB8AC3E}">
        <p14:creationId xmlns:p14="http://schemas.microsoft.com/office/powerpoint/2010/main" val="3682796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err="1"/>
              <a:t>Substarity</a:t>
            </a:r>
            <a:r>
              <a:rPr lang="en-US" b="1" dirty="0"/>
              <a:t> </a:t>
            </a:r>
            <a:r>
              <a:rPr lang="en-US" b="0" dirty="0"/>
              <a:t>with our CST Toolkit: </a:t>
            </a:r>
            <a:r>
              <a:rPr lang="en-US" dirty="0">
                <a:hlinkClick r:id="rId3"/>
              </a:rPr>
              <a:t>Catholic Social Teachings | Subsidiarity and Participation (caritas.org.au)</a:t>
            </a:r>
            <a:endParaRPr lang="en-US" dirty="0"/>
          </a:p>
          <a:p>
            <a:endParaRPr lang="en-US" dirty="0"/>
          </a:p>
          <a:p>
            <a:r>
              <a:rPr lang="en-US" dirty="0"/>
              <a:t>Kirsty Robertson (CEO of Caritas Australia) speaks at a Women For the World event. </a:t>
            </a:r>
          </a:p>
          <a:p>
            <a:r>
              <a:rPr lang="en-US" dirty="0"/>
              <a:t>Photo Credit: Caritas Australia</a:t>
            </a:r>
          </a:p>
        </p:txBody>
      </p:sp>
      <p:sp>
        <p:nvSpPr>
          <p:cNvPr id="4" name="Slide Number Placeholder 3"/>
          <p:cNvSpPr>
            <a:spLocks noGrp="1"/>
          </p:cNvSpPr>
          <p:nvPr>
            <p:ph type="sldNum" sz="quarter" idx="5"/>
          </p:nvPr>
        </p:nvSpPr>
        <p:spPr/>
        <p:txBody>
          <a:bodyPr/>
          <a:lstStyle/>
          <a:p>
            <a:fld id="{CC5FF6A3-C428-4937-8AA5-18BD8C7B36A4}" type="slidenum">
              <a:rPr lang="en-AU" smtClean="0"/>
              <a:t>7</a:t>
            </a:fld>
            <a:endParaRPr lang="en-AU"/>
          </a:p>
        </p:txBody>
      </p:sp>
    </p:spTree>
    <p:extLst>
      <p:ext uri="{BB962C8B-B14F-4D97-AF65-F5344CB8AC3E}">
        <p14:creationId xmlns:p14="http://schemas.microsoft.com/office/powerpoint/2010/main" val="4154486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principle of </a:t>
            </a:r>
            <a:r>
              <a:rPr lang="en-US" b="1" dirty="0"/>
              <a:t>Participation </a:t>
            </a:r>
            <a:r>
              <a:rPr lang="en-US" b="0" dirty="0"/>
              <a:t>with our CST Toolkit: </a:t>
            </a:r>
            <a:r>
              <a:rPr lang="en-US" dirty="0">
                <a:hlinkClick r:id="rId3"/>
              </a:rPr>
              <a:t>Catholic Social Teachings | Subsidiarity and Participation (caritas.org.au)</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err="1">
                <a:solidFill>
                  <a:srgbClr val="212124"/>
                </a:solidFill>
                <a:effectLst/>
                <a:latin typeface="Proxima Nova"/>
              </a:rPr>
              <a:t>Tarsini</a:t>
            </a:r>
            <a:r>
              <a:rPr lang="en-AU" b="0" i="0" dirty="0">
                <a:solidFill>
                  <a:srgbClr val="212124"/>
                </a:solidFill>
                <a:effectLst/>
                <a:latin typeface="Proxima Nova"/>
              </a:rPr>
              <a:t> was experiencing extreme poverty and crushing debts in Indonesia. She learnt entrepreneurship skills due to a Caritas Australia program and is now </a:t>
            </a:r>
            <a:r>
              <a:rPr lang="en-US" b="0" i="0" dirty="0">
                <a:solidFill>
                  <a:srgbClr val="212124"/>
                </a:solidFill>
                <a:effectLst/>
                <a:latin typeface="Proxima Nova"/>
              </a:rPr>
              <a:t>teaching financial management classes to other women in her community so that they can start their own businesses.</a:t>
            </a:r>
            <a:r>
              <a:rPr lang="en-AU" b="0" i="0" dirty="0">
                <a:solidFill>
                  <a:srgbClr val="212124"/>
                </a:solidFill>
                <a:effectLst/>
                <a:latin typeface="Proxima Nova"/>
              </a:rPr>
              <a:t/>
            </a:r>
            <a:br>
              <a:rPr lang="en-AU" b="0" i="0" dirty="0">
                <a:solidFill>
                  <a:srgbClr val="212124"/>
                </a:solidFill>
                <a:effectLst/>
                <a:latin typeface="Proxima Nova"/>
              </a:rPr>
            </a:br>
            <a:r>
              <a:rPr lang="en-AU" b="0" i="0" dirty="0">
                <a:solidFill>
                  <a:srgbClr val="212124"/>
                </a:solidFill>
                <a:effectLst/>
                <a:latin typeface="Proxima Nova"/>
              </a:rPr>
              <a:t>Photo credit: Laz </a:t>
            </a:r>
            <a:r>
              <a:rPr lang="en-AU" b="0" i="0" dirty="0" err="1">
                <a:solidFill>
                  <a:srgbClr val="212124"/>
                </a:solidFill>
                <a:effectLst/>
                <a:latin typeface="Proxima Nova"/>
              </a:rPr>
              <a:t>Harfa</a:t>
            </a:r>
            <a:endParaRPr lang="en-AU" b="0" i="0" dirty="0">
              <a:solidFill>
                <a:srgbClr val="212124"/>
              </a:solidFill>
              <a:effectLst/>
              <a:latin typeface="Proxima Nova"/>
            </a:endParaRPr>
          </a:p>
          <a:p>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8</a:t>
            </a:fld>
            <a:endParaRPr lang="en-AU"/>
          </a:p>
        </p:txBody>
      </p:sp>
    </p:spTree>
    <p:extLst>
      <p:ext uri="{BB962C8B-B14F-4D97-AF65-F5344CB8AC3E}">
        <p14:creationId xmlns:p14="http://schemas.microsoft.com/office/powerpoint/2010/main" val="1578692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 more about the principle of </a:t>
            </a:r>
            <a:r>
              <a:rPr lang="en-US" b="1" dirty="0"/>
              <a:t>The Common Good </a:t>
            </a:r>
            <a:r>
              <a:rPr lang="en-US" b="0" dirty="0"/>
              <a:t>with our CST Toolkit: </a:t>
            </a:r>
            <a:r>
              <a:rPr lang="en-US" dirty="0">
                <a:hlinkClick r:id="rId3"/>
              </a:rPr>
              <a:t>Catholic Social Teachings | The Common Good | Caritas Australia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rPr>
              <a:t>A gathering of women at the weekly Young Mums and Bubs Group at </a:t>
            </a:r>
            <a:r>
              <a:rPr lang="en-US" sz="1800" b="0" i="0" dirty="0" err="1">
                <a:solidFill>
                  <a:srgbClr val="000000"/>
                </a:solidFill>
                <a:effectLst/>
                <a:latin typeface="Calibri" panose="020F0502020204030204" pitchFamily="34" charset="0"/>
              </a:rPr>
              <a:t>Baabayn</a:t>
            </a:r>
            <a:r>
              <a:rPr lang="en-US" sz="1800" b="0" i="0" dirty="0">
                <a:solidFill>
                  <a:srgbClr val="000000"/>
                </a:solidFill>
                <a:effectLst/>
                <a:latin typeface="Calibri" panose="020F0502020204030204" pitchFamily="34" charset="0"/>
              </a:rPr>
              <a:t> Aboriginal Corporation. Photo: Richard Wainwright/Caritas Australia </a:t>
            </a:r>
            <a:endParaRPr lang="en-AU" dirty="0"/>
          </a:p>
        </p:txBody>
      </p:sp>
      <p:sp>
        <p:nvSpPr>
          <p:cNvPr id="4" name="Slide Number Placeholder 3"/>
          <p:cNvSpPr>
            <a:spLocks noGrp="1"/>
          </p:cNvSpPr>
          <p:nvPr>
            <p:ph type="sldNum" sz="quarter" idx="5"/>
          </p:nvPr>
        </p:nvSpPr>
        <p:spPr/>
        <p:txBody>
          <a:bodyPr/>
          <a:lstStyle/>
          <a:p>
            <a:fld id="{CC5FF6A3-C428-4937-8AA5-18BD8C7B36A4}" type="slidenum">
              <a:rPr lang="en-AU" smtClean="0"/>
              <a:t>9</a:t>
            </a:fld>
            <a:endParaRPr lang="en-AU"/>
          </a:p>
        </p:txBody>
      </p:sp>
    </p:spTree>
    <p:extLst>
      <p:ext uri="{BB962C8B-B14F-4D97-AF65-F5344CB8AC3E}">
        <p14:creationId xmlns:p14="http://schemas.microsoft.com/office/powerpoint/2010/main" val="3242231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15000"/>
            <a:lum/>
          </a:blip>
          <a:srcRect/>
          <a:stretch>
            <a:fillRect l="-11000" r="-10000"/>
          </a:stretch>
        </a:blipFill>
        <a:effectLst/>
      </p:bgPr>
    </p:bg>
    <p:spTree>
      <p:nvGrpSpPr>
        <p:cNvPr id="1" name=""/>
        <p:cNvGrpSpPr/>
        <p:nvPr/>
      </p:nvGrpSpPr>
      <p:grpSpPr>
        <a:xfrm>
          <a:off x="0" y="0"/>
          <a:ext cx="0" cy="0"/>
          <a:chOff x="0" y="0"/>
          <a:chExt cx="0" cy="0"/>
        </a:xfrm>
      </p:grpSpPr>
      <p:sp>
        <p:nvSpPr>
          <p:cNvPr id="7" name="Rectangle 6"/>
          <p:cNvSpPr/>
          <p:nvPr/>
        </p:nvSpPr>
        <p:spPr>
          <a:xfrm>
            <a:off x="3175" y="6257441"/>
            <a:ext cx="12188825" cy="60055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143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xmlns=""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xmlns=""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xmlns=""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xmlns=""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xmlns=""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xmlns=""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xmlns=""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xmlns=""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xmlns=""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xmlns=""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3390978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xmlns=""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535112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xmlns=""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91837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xmlns=""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xmlns=""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xmlns=""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xmlns=""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275315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xmlns=""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xmlns=""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xmlns=""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xmlns=""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xmlns=""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xmlns=""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xmlns=""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xmlns=""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xmlns=""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xmlns=""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439802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xmlns=""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xmlns=""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xmlns=""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xmlns=""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xmlns=""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xmlns=""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xmlns=""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xmlns=""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xmlns=""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xmlns=""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2134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xmlns=""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xmlns=""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xmlns=""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xmlns=""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xmlns=""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xmlns=""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xmlns=""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xmlns=""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xmlns=""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xmlns=""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702738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xmlns=""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xmlns=""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xmlns=""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xmlns=""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xmlns=""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xmlns=""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xmlns=""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xmlns=""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xmlns=""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xmlns=""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26181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xmlns=""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xmlns=""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xmlns=""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xmlns=""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xmlns=""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xmlns=""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xmlns=""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xmlns=""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xmlns=""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372551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xmlns=""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xmlns=""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xmlns=""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xmlns=""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xmlns=""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xmlns=""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xmlns=""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xmlns=""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xmlns=""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89509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299" y="127576"/>
            <a:ext cx="10058400" cy="1450757"/>
          </a:xfrm>
        </p:spPr>
        <p:txBody>
          <a:bodyPr/>
          <a:lstStyle>
            <a:lvl1pPr marL="0">
              <a:defRPr/>
            </a:lvl1pPr>
          </a:lstStyle>
          <a:p>
            <a:r>
              <a:rPr lang="en-US"/>
              <a:t>Click to edit Master title style</a:t>
            </a:r>
          </a:p>
        </p:txBody>
      </p:sp>
      <p:sp>
        <p:nvSpPr>
          <p:cNvPr id="3" name="Content Placeholder 2"/>
          <p:cNvSpPr>
            <a:spLocks noGrp="1"/>
          </p:cNvSpPr>
          <p:nvPr>
            <p:ph idx="1"/>
          </p:nvPr>
        </p:nvSpPr>
        <p:spPr>
          <a:xfrm>
            <a:off x="1257299" y="1898373"/>
            <a:ext cx="1005840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33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xmlns=""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xmlns=""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xmlns=""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xmlns=""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xmlns=""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xmlns=""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xmlns=""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xmlns=""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xmlns=""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1247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xmlns=""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xmlns=""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xmlns=""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xmlns=""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xmlns=""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xmlns=""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xmlns=""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xmlns=""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xmlns=""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81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xmlns=""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xmlns=""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xmlns=""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xmlns=""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xmlns=""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xmlns=""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xmlns=""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xmlns=""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xmlns=""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51116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xmlns=""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xmlns=""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xmlns=""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xmlns=""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749935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xmlns=""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xmlns=""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xmlns=""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xmlns=""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172988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xmlns=""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xmlns=""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xmlns=""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xmlns=""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13787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xmlns=""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xmlns=""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xmlns=""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xmlns=""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423410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xmlns=""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xmlns=""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xmlns=""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xmlns=""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xmlns=""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670176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xmlns=""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xmlns=""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xmlns=""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xmlns=""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2514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xmlns=""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xmlns=""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xmlns=""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xmlns=""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xmlns=""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xmlns=""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06040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440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xmlns="" id="{97575E76-F89F-4F13-BF7E-95E66D292128}"/>
              </a:ext>
            </a:extLst>
          </p:cNvPr>
          <p:cNvSpPr/>
          <p:nvPr userDrawn="1"/>
        </p:nvSpPr>
        <p:spPr>
          <a:xfrm rot="16200000">
            <a:off x="4367320" y="-2633994"/>
            <a:ext cx="3394298"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xmlns=""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4741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63B1A4"/>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E84E2855-2272-F310-2A4A-9FE66BD53578}"/>
              </a:ext>
            </a:extLst>
          </p:cNvPr>
          <p:cNvSpPr>
            <a:spLocks noGrp="1"/>
          </p:cNvSpPr>
          <p:nvPr>
            <p:ph type="pic" sz="quarter" idx="17"/>
          </p:nvPr>
        </p:nvSpPr>
        <p:spPr>
          <a:xfrm>
            <a:off x="0" y="0"/>
            <a:ext cx="12192000" cy="62484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Round Diagonal Corner Rectangle 8">
            <a:extLst>
              <a:ext uri="{FF2B5EF4-FFF2-40B4-BE49-F238E27FC236}">
                <a16:creationId xmlns:a16="http://schemas.microsoft.com/office/drawing/2014/main" xmlns="" id="{01D760CB-BB3A-CF41-D299-7B8672F5E714}"/>
              </a:ext>
            </a:extLst>
          </p:cNvPr>
          <p:cNvSpPr/>
          <p:nvPr userDrawn="1"/>
        </p:nvSpPr>
        <p:spPr>
          <a:xfrm rot="16200000">
            <a:off x="5100637" y="-465358"/>
            <a:ext cx="1990725"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9">
            <a:extLst>
              <a:ext uri="{FF2B5EF4-FFF2-40B4-BE49-F238E27FC236}">
                <a16:creationId xmlns:a16="http://schemas.microsoft.com/office/drawing/2014/main" xmlns="" id="{38D24E8C-3D62-F74E-BDE4-FF8B95ACE9F8}"/>
              </a:ext>
            </a:extLst>
          </p:cNvPr>
          <p:cNvSpPr>
            <a:spLocks noGrp="1"/>
          </p:cNvSpPr>
          <p:nvPr>
            <p:ph type="body" sz="quarter" idx="10"/>
          </p:nvPr>
        </p:nvSpPr>
        <p:spPr>
          <a:xfrm>
            <a:off x="762001" y="4162425"/>
            <a:ext cx="10582274"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p:txBody>
      </p:sp>
    </p:spTree>
    <p:extLst>
      <p:ext uri="{BB962C8B-B14F-4D97-AF65-F5344CB8AC3E}">
        <p14:creationId xmlns:p14="http://schemas.microsoft.com/office/powerpoint/2010/main" val="34625477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xmlns=""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xmlns=""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xmlns=""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91951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xmlns=""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xmlns=""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xmlns=""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04257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xmlns=""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xmlns=""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xmlns=""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xmlns=""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xmlns=""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xmlns=""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xmlns=""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11672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xmlns=""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xmlns=""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xmlns=""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xmlns=""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xmlns=""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xmlns=""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xmlns=""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05113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xmlns=""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xmlns=""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xmlns=""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xmlns=""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xmlns=""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xmlns=""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xmlns=""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43879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xmlns=""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xmlns=""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xmlns=""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xmlns=""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xmlns=""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xmlns=""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xmlns=""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36316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xmlns=""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xmlns=""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xmlns=""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xmlns=""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xmlns=""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xmlns=""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xmlns=""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57837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xmlns=""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xmlns=""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xmlns=""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xmlns=""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xmlns=""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4096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4800" y="123825"/>
            <a:ext cx="5079999" cy="5867400"/>
          </a:xfrm>
          <a:prstGeom prst="rect">
            <a:avLst/>
          </a:prstGeom>
        </p:spPr>
        <p:txBody>
          <a:bodyPr/>
          <a:lstStyle>
            <a:lvl1pPr>
              <a:defRPr sz="2800"/>
            </a:lvl1pPr>
          </a:lstStyle>
          <a:p>
            <a:pPr lvl="0"/>
            <a:r>
              <a:rPr lang="en-US"/>
              <a:t>Click to edit Master text styles</a:t>
            </a:r>
          </a:p>
        </p:txBody>
      </p:sp>
      <p:sp>
        <p:nvSpPr>
          <p:cNvPr id="10" name="Rectangle 9">
            <a:extLst>
              <a:ext uri="{FF2B5EF4-FFF2-40B4-BE49-F238E27FC236}">
                <a16:creationId xmlns:a16="http://schemas.microsoft.com/office/drawing/2014/main" xmlns="" id="{AA8CF37C-47FB-EE84-2D12-94979857D7D0}"/>
              </a:ext>
            </a:extLst>
          </p:cNvPr>
          <p:cNvSpPr/>
          <p:nvPr userDrawn="1"/>
        </p:nvSpPr>
        <p:spPr>
          <a:xfrm>
            <a:off x="0" y="6257927"/>
            <a:ext cx="12192000" cy="65905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11" name="Picture 10" descr="A white text on a black background&#10;&#10;Description automatically generated">
            <a:extLst>
              <a:ext uri="{FF2B5EF4-FFF2-40B4-BE49-F238E27FC236}">
                <a16:creationId xmlns:a16="http://schemas.microsoft.com/office/drawing/2014/main" xmlns="" id="{BBD2A44A-A15A-3D9E-3FDE-2AD0C8C0E0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343" y="6257441"/>
            <a:ext cx="1327407" cy="573900"/>
          </a:xfrm>
          <a:prstGeom prst="rect">
            <a:avLst/>
          </a:prstGeom>
        </p:spPr>
      </p:pic>
      <p:sp>
        <p:nvSpPr>
          <p:cNvPr id="12" name="TextBox 11">
            <a:extLst>
              <a:ext uri="{FF2B5EF4-FFF2-40B4-BE49-F238E27FC236}">
                <a16:creationId xmlns:a16="http://schemas.microsoft.com/office/drawing/2014/main" xmlns="" id="{F1DFB9CB-9832-3A0C-FA9C-2032B9CE7632}"/>
              </a:ext>
            </a:extLst>
          </p:cNvPr>
          <p:cNvSpPr txBox="1"/>
          <p:nvPr userDrawn="1"/>
        </p:nvSpPr>
        <p:spPr>
          <a:xfrm>
            <a:off x="266700" y="6402790"/>
            <a:ext cx="1898468" cy="369332"/>
          </a:xfrm>
          <a:prstGeom prst="rect">
            <a:avLst/>
          </a:prstGeom>
          <a:noFill/>
        </p:spPr>
        <p:txBody>
          <a:bodyPr wrap="none" rtlCol="0">
            <a:spAutoFit/>
          </a:bodyPr>
          <a:lstStyle/>
          <a:p>
            <a:r>
              <a:rPr lang="en-US">
                <a:solidFill>
                  <a:schemeClr val="bg1"/>
                </a:solidFill>
              </a:rPr>
              <a:t>#InspirireInclusion</a:t>
            </a:r>
            <a:endParaRPr lang="en-AU">
              <a:solidFill>
                <a:schemeClr val="bg1"/>
              </a:solidFill>
            </a:endParaRPr>
          </a:p>
        </p:txBody>
      </p:sp>
    </p:spTree>
    <p:extLst>
      <p:ext uri="{BB962C8B-B14F-4D97-AF65-F5344CB8AC3E}">
        <p14:creationId xmlns:p14="http://schemas.microsoft.com/office/powerpoint/2010/main" val="2914942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xmlns=""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xmlns=""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xmlns=""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xmlns=""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xmlns=""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81571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xmlns=""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xmlns=""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xmlns=""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xmlns=""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xmlns=""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98818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userDrawn="1"/>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xmlns=""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xmlns=""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xmlns="" id="{77A281CC-2BC0-AF44-B282-6895AAFF4697}"/>
              </a:ext>
            </a:extLst>
          </p:cNvPr>
          <p:cNvSpPr>
            <a:spLocks noGrp="1"/>
          </p:cNvSpPr>
          <p:nvPr>
            <p:ph type="body" sz="quarter" idx="13"/>
          </p:nvPr>
        </p:nvSpPr>
        <p:spPr>
          <a:xfrm>
            <a:off x="479379" y="692696"/>
            <a:ext cx="5184574" cy="5256584"/>
          </a:xfrm>
          <a:prstGeom prst="rect">
            <a:avLst/>
          </a:prstGeom>
        </p:spPr>
        <p:txBody>
          <a:bodyPr/>
          <a:lstStyle>
            <a:lvl1pPr marL="0" indent="0">
              <a:buFontTx/>
              <a:buNone/>
              <a:defRPr sz="3800" cap="none" baseline="0">
                <a:solidFill>
                  <a:schemeClr val="bg1"/>
                </a:solidFill>
                <a:latin typeface="Arial"/>
                <a:cs typeface="Arial"/>
              </a:defRPr>
            </a:lvl1pPr>
            <a:lvl2pPr marL="0" indent="0">
              <a:spcBef>
                <a:spcPts val="188"/>
              </a:spcBef>
              <a:buFontTx/>
              <a:buNone/>
              <a:defRPr sz="38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564376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xmlns=""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xmlns=""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xmlns=""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xmlns=""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xmlns=""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9237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xmlns=""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xmlns=""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xmlns=""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xmlns=""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xmlns=""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14644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xmlns=""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xmlns=""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xmlns=""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xmlns=""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xmlns=""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xmlns=""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39428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xmlns=""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xmlns=""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xmlns=""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xmlns=""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xmlns=""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xmlns=""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xmlns=""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xmlns=""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312025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xmlns=""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xmlns=""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xmlns=""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xmlns=""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xmlns=""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xmlns=""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xmlns=""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xmlns=""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018702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xmlns=""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xmlns=""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xmlns=""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xmlns=""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xmlns=""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xmlns=""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xmlns=""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xmlns=""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149925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xmlns=""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xmlns=""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xmlns=""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xmlns=""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xmlns=""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xmlns=""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xmlns=""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xmlns=""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4117001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168" y="195264"/>
            <a:ext cx="5079999" cy="5867400"/>
          </a:xfrm>
          <a:prstGeom prst="rect">
            <a:avLst/>
          </a:prstGeom>
        </p:spPr>
        <p:txBody>
          <a:bodyPr/>
          <a:lstStyle>
            <a:lvl1pPr>
              <a:defRPr sz="2800"/>
            </a:lvl1pPr>
          </a:lstStyle>
          <a:p>
            <a:pPr lvl="0"/>
            <a:r>
              <a:rPr lang="en-US"/>
              <a:t>Click to edit Master text styles</a:t>
            </a:r>
          </a:p>
        </p:txBody>
      </p:sp>
      <p:sp>
        <p:nvSpPr>
          <p:cNvPr id="10" name="Rectangle 9">
            <a:extLst>
              <a:ext uri="{FF2B5EF4-FFF2-40B4-BE49-F238E27FC236}">
                <a16:creationId xmlns:a16="http://schemas.microsoft.com/office/drawing/2014/main" xmlns="" id="{AA8CF37C-47FB-EE84-2D12-94979857D7D0}"/>
              </a:ext>
            </a:extLst>
          </p:cNvPr>
          <p:cNvSpPr/>
          <p:nvPr userDrawn="1"/>
        </p:nvSpPr>
        <p:spPr>
          <a:xfrm>
            <a:off x="0" y="6257927"/>
            <a:ext cx="12192000" cy="65905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sp>
      <p:pic>
        <p:nvPicPr>
          <p:cNvPr id="11" name="Picture 10" descr="A white text on a black background&#10;&#10;Description automatically generated">
            <a:extLst>
              <a:ext uri="{FF2B5EF4-FFF2-40B4-BE49-F238E27FC236}">
                <a16:creationId xmlns:a16="http://schemas.microsoft.com/office/drawing/2014/main" xmlns="" id="{BBD2A44A-A15A-3D9E-3FDE-2AD0C8C0E0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9343" y="6257441"/>
            <a:ext cx="1327407" cy="573900"/>
          </a:xfrm>
          <a:prstGeom prst="rect">
            <a:avLst/>
          </a:prstGeom>
        </p:spPr>
      </p:pic>
      <p:sp>
        <p:nvSpPr>
          <p:cNvPr id="12" name="TextBox 11">
            <a:extLst>
              <a:ext uri="{FF2B5EF4-FFF2-40B4-BE49-F238E27FC236}">
                <a16:creationId xmlns:a16="http://schemas.microsoft.com/office/drawing/2014/main" xmlns="" id="{F1DFB9CB-9832-3A0C-FA9C-2032B9CE7632}"/>
              </a:ext>
            </a:extLst>
          </p:cNvPr>
          <p:cNvSpPr txBox="1"/>
          <p:nvPr userDrawn="1"/>
        </p:nvSpPr>
        <p:spPr>
          <a:xfrm>
            <a:off x="266700" y="6402790"/>
            <a:ext cx="1898468" cy="369332"/>
          </a:xfrm>
          <a:prstGeom prst="rect">
            <a:avLst/>
          </a:prstGeom>
          <a:noFill/>
        </p:spPr>
        <p:txBody>
          <a:bodyPr wrap="none" rtlCol="0">
            <a:spAutoFit/>
          </a:bodyPr>
          <a:lstStyle/>
          <a:p>
            <a:r>
              <a:rPr lang="en-US" dirty="0">
                <a:solidFill>
                  <a:schemeClr val="bg1"/>
                </a:solidFill>
              </a:rPr>
              <a:t>#InspirireInclusion</a:t>
            </a:r>
            <a:endParaRPr lang="en-AU" dirty="0">
              <a:solidFill>
                <a:schemeClr val="bg1"/>
              </a:solidFill>
            </a:endParaRPr>
          </a:p>
        </p:txBody>
      </p:sp>
    </p:spTree>
    <p:extLst>
      <p:ext uri="{BB962C8B-B14F-4D97-AF65-F5344CB8AC3E}">
        <p14:creationId xmlns:p14="http://schemas.microsoft.com/office/powerpoint/2010/main" val="1441685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xmlns=""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xmlns=""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xmlns=""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xmlns=""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xmlns=""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xmlns=""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xmlns=""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xmlns=""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38125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xmlns=""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xmlns=""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xmlns=""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xmlns=""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xmlns=""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xmlns=""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xmlns=""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xmlns=""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158948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xmlns=""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xmlns=""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xmlns=""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xmlns=""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xmlns=""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xmlns=""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xmlns=""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626841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xmlns=""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xmlns=""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xmlns=""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xmlns=""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xmlns=""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xmlns=""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xmlns=""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522064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xmlns=""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xmlns=""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xmlns=""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xmlns=""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xmlns=""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xmlns=""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xmlns=""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083123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xmlns=""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xmlns=""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xmlns=""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xmlns=""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xmlns=""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xmlns=""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xmlns=""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892207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xmlns=""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xmlns=""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xmlns=""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xmlns=""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xmlns=""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xmlns=""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xmlns=""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27476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xmlns=""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xmlns=""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xmlns=""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03195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xmlns=""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xmlns=""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8032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xmlns=""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xmlns=""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5543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80" y="5907023"/>
            <a:ext cx="10113264" cy="594360"/>
          </a:xfrm>
          <a:prstGeom prst="rect">
            <a:avLst/>
          </a:prstGeo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267C1D59-993E-4FAE-935B-BF762CDAD0D3}" type="datetimeFigureOut">
              <a:rPr lang="en-AU" smtClean="0"/>
              <a:t>7/03/2024</a:t>
            </a:fld>
            <a:endParaRPr lang="en-AU"/>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0E29B98B-0CC2-47E3-8B12-7790486474E8}" type="slidenum">
              <a:rPr lang="en-AU" smtClean="0"/>
              <a:t>‹#›</a:t>
            </a:fld>
            <a:endParaRPr lang="en-AU"/>
          </a:p>
        </p:txBody>
      </p:sp>
    </p:spTree>
    <p:extLst>
      <p:ext uri="{BB962C8B-B14F-4D97-AF65-F5344CB8AC3E}">
        <p14:creationId xmlns:p14="http://schemas.microsoft.com/office/powerpoint/2010/main" val="2917081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xmlns=""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xmlns=""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3597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xmlns="" id="{7B889128-811C-DE4A-B7A2-B59A0C053A56}"/>
              </a:ext>
            </a:extLst>
          </p:cNvPr>
          <p:cNvSpPr/>
          <p:nvPr/>
        </p:nvSpPr>
        <p:spPr>
          <a:xfrm flipH="1">
            <a:off x="0" y="0"/>
            <a:ext cx="11644206" cy="1268760"/>
          </a:xfrm>
          <a:prstGeom prst="round2DiagRect">
            <a:avLst>
              <a:gd name="adj1" fmla="val 42510"/>
              <a:gd name="adj2" fmla="val 0"/>
            </a:avLst>
          </a:prstGeom>
          <a:solidFill>
            <a:srgbClr val="762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xmlns=""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68067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xmlns=""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xmlns=""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37075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xmlns=""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xmlns="" id="{3E5B237A-3897-4141-8CED-2DF20194B1F0}"/>
              </a:ext>
            </a:extLst>
          </p:cNvPr>
          <p:cNvSpPr/>
          <p:nvPr/>
        </p:nvSpPr>
        <p:spPr>
          <a:xfrm flipH="1">
            <a:off x="-3" y="0"/>
            <a:ext cx="11644206" cy="97155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42843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xmlns=""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xmlns=""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xmlns=""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3494589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xmlns=""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xmlns=""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xmlns=""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xmlns=""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xmlns=""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xmlns=""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xmlns=""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759392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xmlns=""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xmlns=""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xmlns=""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xmlns=""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xmlns=""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xmlns=""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xmlns=""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7746838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xmlns=""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xmlns=""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xmlns=""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xmlns=""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xmlns=""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xmlns=""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xmlns=""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63813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xmlns=""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xmlns=""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xmlns=""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xmlns=""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xmlns=""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xmlns=""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xmlns=""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3324659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xmlns=""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xmlns=""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xmlns=""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xmlns=""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xmlns=""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xmlns=""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xmlns=""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2120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8292E6-9C9E-31CE-1268-974A7D5006DE}"/>
              </a:ext>
            </a:extLst>
          </p:cNvPr>
          <p:cNvSpPr>
            <a:spLocks noGrp="1"/>
          </p:cNvSpPr>
          <p:nvPr>
            <p:ph type="title"/>
          </p:nvPr>
        </p:nvSpPr>
        <p:spPr>
          <a:xfrm>
            <a:off x="977899" y="3073940"/>
            <a:ext cx="10058400" cy="1984443"/>
          </a:xfrm>
        </p:spPr>
        <p:txBody>
          <a:bodyPr/>
          <a:lstStyle/>
          <a:p>
            <a:r>
              <a:rPr lang="en-US"/>
              <a:t>Click to edit Master title style</a:t>
            </a:r>
            <a:endParaRPr lang="en-AU"/>
          </a:p>
        </p:txBody>
      </p:sp>
    </p:spTree>
    <p:extLst>
      <p:ext uri="{BB962C8B-B14F-4D97-AF65-F5344CB8AC3E}">
        <p14:creationId xmlns:p14="http://schemas.microsoft.com/office/powerpoint/2010/main" val="2421872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xmlns=""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xmlns=""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xmlns=""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xmlns=""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xmlns=""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xmlns=""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xmlns=""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0451163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xmlns=""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xmlns=""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xmlns=""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xmlns=""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xmlns=""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98584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xmlns=""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xmlns=""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xmlns=""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xmlns=""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xmlns=""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301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xmlns=""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xmlns=""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xmlns=""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xmlns=""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xmlns=""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61453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xmlns=""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xmlns=""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xmlns=""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xmlns=""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xmlns=""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00263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xmlns=""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xmlns=""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xmlns=""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xmlns=""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xmlns=""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411227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xmlns=""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xmlns=""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xmlns=""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xmlns=""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860237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xmlns=""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xmlns=""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xmlns=""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xmlns=""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xmlns=""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629040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xmlns=""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xmlns=""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xmlns=""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xmlns=""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xmlns=""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xmlns=""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606100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xmlns=""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81759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xmlns=""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3636821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xmlns=""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xmlns=""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xmlns=""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xmlns=""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18337370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472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xmlns=""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a:t> </a:t>
            </a:r>
            <a:endParaRPr sz="1632"/>
          </a:p>
        </p:txBody>
      </p:sp>
      <p:sp>
        <p:nvSpPr>
          <p:cNvPr id="2" name="object 5">
            <a:extLst>
              <a:ext uri="{FF2B5EF4-FFF2-40B4-BE49-F238E27FC236}">
                <a16:creationId xmlns:a16="http://schemas.microsoft.com/office/drawing/2014/main" xmlns=""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xmlns="" id="{BFFE4DD1-1597-480C-A5EA-F00EDC1423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xmlns=""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xmlns=""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Tree>
    <p:extLst>
      <p:ext uri="{BB962C8B-B14F-4D97-AF65-F5344CB8AC3E}">
        <p14:creationId xmlns:p14="http://schemas.microsoft.com/office/powerpoint/2010/main" val="4080187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587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6E0239-F937-4298-9C56-08A07988F6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9134D1EC-27EA-4DE2-A416-97E21AEE8F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D8C7A03B-918E-47B8-8EE3-193D1E9B4F7D}"/>
              </a:ext>
            </a:extLst>
          </p:cNvPr>
          <p:cNvSpPr>
            <a:spLocks noGrp="1"/>
          </p:cNvSpPr>
          <p:nvPr>
            <p:ph type="dt" sz="half" idx="10"/>
          </p:nvPr>
        </p:nvSpPr>
        <p:spPr/>
        <p:txBody>
          <a:bodyPr/>
          <a:lstStyle/>
          <a:p>
            <a:fld id="{63A6A639-C0A9-4003-92E5-98FCEA38F8A3}" type="datetimeFigureOut">
              <a:rPr lang="en-AU" smtClean="0"/>
              <a:t>7/03/2024</a:t>
            </a:fld>
            <a:endParaRPr lang="en-AU"/>
          </a:p>
        </p:txBody>
      </p:sp>
      <p:sp>
        <p:nvSpPr>
          <p:cNvPr id="5" name="Footer Placeholder 4">
            <a:extLst>
              <a:ext uri="{FF2B5EF4-FFF2-40B4-BE49-F238E27FC236}">
                <a16:creationId xmlns:a16="http://schemas.microsoft.com/office/drawing/2014/main" xmlns="" id="{4C21AF5D-0B15-4AFA-B438-20E200F04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389CDCBF-4660-4057-98BE-DA7DCEA80575}"/>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29820516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F94EDB97-4F63-4F87-80DA-5F2FF157EB51}"/>
              </a:ext>
            </a:extLst>
          </p:cNvPr>
          <p:cNvSpPr>
            <a:spLocks noGrp="1"/>
          </p:cNvSpPr>
          <p:nvPr>
            <p:ph type="dt" sz="half" idx="10"/>
          </p:nvPr>
        </p:nvSpPr>
        <p:spPr/>
        <p:txBody>
          <a:bodyPr/>
          <a:lstStyle/>
          <a:p>
            <a:fld id="{63A6A639-C0A9-4003-92E5-98FCEA38F8A3}" type="datetimeFigureOut">
              <a:rPr lang="en-AU" smtClean="0"/>
              <a:t>7/03/2024</a:t>
            </a:fld>
            <a:endParaRPr lang="en-AU"/>
          </a:p>
        </p:txBody>
      </p:sp>
      <p:sp>
        <p:nvSpPr>
          <p:cNvPr id="5" name="Footer Placeholder 4">
            <a:extLst>
              <a:ext uri="{FF2B5EF4-FFF2-40B4-BE49-F238E27FC236}">
                <a16:creationId xmlns:a16="http://schemas.microsoft.com/office/drawing/2014/main" xmlns=""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1411021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xmlns=""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xmlns=""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43841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7_Title Slide">
    <p:bg>
      <p:bgPr>
        <a:solidFill>
          <a:srgbClr val="63B1A4"/>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xmlns="" id="{E84E2855-2272-F310-2A4A-9FE66BD53578}"/>
              </a:ext>
            </a:extLst>
          </p:cNvPr>
          <p:cNvSpPr>
            <a:spLocks noGrp="1"/>
          </p:cNvSpPr>
          <p:nvPr>
            <p:ph type="pic" sz="quarter" idx="17"/>
          </p:nvPr>
        </p:nvSpPr>
        <p:spPr>
          <a:xfrm>
            <a:off x="0" y="0"/>
            <a:ext cx="12192000" cy="62484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8" name="TextBox 7">
            <a:extLst>
              <a:ext uri="{FF2B5EF4-FFF2-40B4-BE49-F238E27FC236}">
                <a16:creationId xmlns:a16="http://schemas.microsoft.com/office/drawing/2014/main" xmlns=""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3" name="Round Diagonal Corner Rectangle 8">
            <a:extLst>
              <a:ext uri="{FF2B5EF4-FFF2-40B4-BE49-F238E27FC236}">
                <a16:creationId xmlns:a16="http://schemas.microsoft.com/office/drawing/2014/main" xmlns="" id="{01D760CB-BB3A-CF41-D299-7B8672F5E714}"/>
              </a:ext>
            </a:extLst>
          </p:cNvPr>
          <p:cNvSpPr/>
          <p:nvPr userDrawn="1"/>
        </p:nvSpPr>
        <p:spPr>
          <a:xfrm rot="16200000">
            <a:off x="5100637" y="-465358"/>
            <a:ext cx="1990725"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9">
            <a:extLst>
              <a:ext uri="{FF2B5EF4-FFF2-40B4-BE49-F238E27FC236}">
                <a16:creationId xmlns:a16="http://schemas.microsoft.com/office/drawing/2014/main" xmlns="" id="{38D24E8C-3D62-F74E-BDE4-FF8B95ACE9F8}"/>
              </a:ext>
            </a:extLst>
          </p:cNvPr>
          <p:cNvSpPr>
            <a:spLocks noGrp="1"/>
          </p:cNvSpPr>
          <p:nvPr>
            <p:ph type="body" sz="quarter" idx="10"/>
          </p:nvPr>
        </p:nvSpPr>
        <p:spPr>
          <a:xfrm>
            <a:off x="762001" y="4162425"/>
            <a:ext cx="10582274"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dirty="0"/>
              <a:t>Click to edit Master text styles</a:t>
            </a:r>
          </a:p>
        </p:txBody>
      </p:sp>
    </p:spTree>
    <p:extLst>
      <p:ext uri="{BB962C8B-B14F-4D97-AF65-F5344CB8AC3E}">
        <p14:creationId xmlns:p14="http://schemas.microsoft.com/office/powerpoint/2010/main" val="1531037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63" Type="http://schemas.openxmlformats.org/officeDocument/2006/relationships/slideLayout" Target="../slideLayouts/slideLayout72.xml"/><Relationship Id="rId68" Type="http://schemas.openxmlformats.org/officeDocument/2006/relationships/slideLayout" Target="../slideLayouts/slideLayout77.xml"/><Relationship Id="rId76" Type="http://schemas.openxmlformats.org/officeDocument/2006/relationships/slideLayout" Target="../slideLayouts/slideLayout85.xml"/><Relationship Id="rId7" Type="http://schemas.openxmlformats.org/officeDocument/2006/relationships/slideLayout" Target="../slideLayouts/slideLayout16.xml"/><Relationship Id="rId71" Type="http://schemas.openxmlformats.org/officeDocument/2006/relationships/slideLayout" Target="../slideLayouts/slideLayout80.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8" Type="http://schemas.openxmlformats.org/officeDocument/2006/relationships/slideLayout" Target="../slideLayouts/slideLayout67.xml"/><Relationship Id="rId66" Type="http://schemas.openxmlformats.org/officeDocument/2006/relationships/slideLayout" Target="../slideLayouts/slideLayout75.xml"/><Relationship Id="rId74" Type="http://schemas.openxmlformats.org/officeDocument/2006/relationships/slideLayout" Target="../slideLayouts/slideLayout83.xml"/><Relationship Id="rId79" Type="http://schemas.openxmlformats.org/officeDocument/2006/relationships/image" Target="../media/image1.emf"/><Relationship Id="rId5" Type="http://schemas.openxmlformats.org/officeDocument/2006/relationships/slideLayout" Target="../slideLayouts/slideLayout14.xml"/><Relationship Id="rId61" Type="http://schemas.openxmlformats.org/officeDocument/2006/relationships/slideLayout" Target="../slideLayouts/slideLayout70.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60" Type="http://schemas.openxmlformats.org/officeDocument/2006/relationships/slideLayout" Target="../slideLayouts/slideLayout69.xml"/><Relationship Id="rId65" Type="http://schemas.openxmlformats.org/officeDocument/2006/relationships/slideLayout" Target="../slideLayouts/slideLayout74.xml"/><Relationship Id="rId73" Type="http://schemas.openxmlformats.org/officeDocument/2006/relationships/slideLayout" Target="../slideLayouts/slideLayout82.xml"/><Relationship Id="rId78"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slideLayout" Target="../slideLayouts/slideLayout65.xml"/><Relationship Id="rId64" Type="http://schemas.openxmlformats.org/officeDocument/2006/relationships/slideLayout" Target="../slideLayouts/slideLayout73.xml"/><Relationship Id="rId69" Type="http://schemas.openxmlformats.org/officeDocument/2006/relationships/slideLayout" Target="../slideLayouts/slideLayout78.xml"/><Relationship Id="rId77" Type="http://schemas.openxmlformats.org/officeDocument/2006/relationships/slideLayout" Target="../slideLayouts/slideLayout86.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72" Type="http://schemas.openxmlformats.org/officeDocument/2006/relationships/slideLayout" Target="../slideLayouts/slideLayout81.xml"/><Relationship Id="rId80" Type="http://schemas.openxmlformats.org/officeDocument/2006/relationships/image" Target="../media/image2.emf"/><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59" Type="http://schemas.openxmlformats.org/officeDocument/2006/relationships/slideLayout" Target="../slideLayouts/slideLayout68.xml"/><Relationship Id="rId67" Type="http://schemas.openxmlformats.org/officeDocument/2006/relationships/slideLayout" Target="../slideLayouts/slideLayout76.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62" Type="http://schemas.openxmlformats.org/officeDocument/2006/relationships/slideLayout" Target="../slideLayouts/slideLayout71.xml"/><Relationship Id="rId70" Type="http://schemas.openxmlformats.org/officeDocument/2006/relationships/slideLayout" Target="../slideLayouts/slideLayout79.xml"/><Relationship Id="rId75" Type="http://schemas.openxmlformats.org/officeDocument/2006/relationships/slideLayout" Target="../slideLayouts/slideLayout84.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 Id="rId5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7899" y="4394776"/>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14" name="bg object 17">
            <a:extLst>
              <a:ext uri="{FF2B5EF4-FFF2-40B4-BE49-F238E27FC236}">
                <a16:creationId xmlns:a16="http://schemas.microsoft.com/office/drawing/2014/main" xmlns="" id="{DABDC652-8327-4FBC-9B38-3547C5AA78F4}"/>
              </a:ext>
            </a:extLst>
          </p:cNvPr>
          <p:cNvSpPr/>
          <p:nvPr userDrawn="1"/>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15" name="Picture 14">
            <a:extLst>
              <a:ext uri="{FF2B5EF4-FFF2-40B4-BE49-F238E27FC236}">
                <a16:creationId xmlns:a16="http://schemas.microsoft.com/office/drawing/2014/main" xmlns="" id="{8255C953-3961-4890-B516-9D7DC84CB748}"/>
              </a:ext>
            </a:extLst>
          </p:cNvPr>
          <p:cNvPicPr>
            <a:picLocks noChangeAspect="1"/>
          </p:cNvPicPr>
          <p:nvPr userDrawn="1"/>
        </p:nvPicPr>
        <p:blipFill>
          <a:blip r:embed="rId11"/>
          <a:stretch>
            <a:fillRect/>
          </a:stretch>
        </p:blipFill>
        <p:spPr>
          <a:xfrm>
            <a:off x="10848528" y="6414549"/>
            <a:ext cx="1138684" cy="338223"/>
          </a:xfrm>
          <a:prstGeom prst="rect">
            <a:avLst/>
          </a:prstGeom>
        </p:spPr>
      </p:pic>
      <p:sp>
        <p:nvSpPr>
          <p:cNvPr id="16" name="bg object 17">
            <a:extLst>
              <a:ext uri="{FF2B5EF4-FFF2-40B4-BE49-F238E27FC236}">
                <a16:creationId xmlns:a16="http://schemas.microsoft.com/office/drawing/2014/main" xmlns="" id="{282026DD-CD89-41DB-9A93-91769C81C5FC}"/>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17" name="Picture 16">
            <a:extLst>
              <a:ext uri="{FF2B5EF4-FFF2-40B4-BE49-F238E27FC236}">
                <a16:creationId xmlns:a16="http://schemas.microsoft.com/office/drawing/2014/main" xmlns="" id="{A3A73A12-2624-4209-BFCE-2267E1BB887B}"/>
              </a:ext>
            </a:extLst>
          </p:cNvPr>
          <p:cNvPicPr>
            <a:picLocks noChangeAspect="1"/>
          </p:cNvPicPr>
          <p:nvPr userDrawn="1"/>
        </p:nvPicPr>
        <p:blipFill>
          <a:blip r:embed="rId12"/>
          <a:stretch>
            <a:fillRect/>
          </a:stretch>
        </p:blipFill>
        <p:spPr>
          <a:xfrm>
            <a:off x="10776520" y="6378546"/>
            <a:ext cx="1210692" cy="359611"/>
          </a:xfrm>
          <a:prstGeom prst="rect">
            <a:avLst/>
          </a:prstGeom>
        </p:spPr>
      </p:pic>
      <p:sp>
        <p:nvSpPr>
          <p:cNvPr id="18" name="TextBox 17">
            <a:extLst>
              <a:ext uri="{FF2B5EF4-FFF2-40B4-BE49-F238E27FC236}">
                <a16:creationId xmlns:a16="http://schemas.microsoft.com/office/drawing/2014/main" xmlns="" id="{C4D0D03D-0B96-4491-9579-B813FECC24A4}"/>
              </a:ext>
            </a:extLst>
          </p:cNvPr>
          <p:cNvSpPr txBox="1"/>
          <p:nvPr userDrawn="1"/>
        </p:nvSpPr>
        <p:spPr>
          <a:xfrm>
            <a:off x="204788" y="6362992"/>
            <a:ext cx="1915909"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InspireInclusion</a:t>
            </a:r>
            <a:endParaRPr lang="en-AU" dirty="0">
              <a:solidFill>
                <a:schemeClr val="bg1"/>
              </a:solidFill>
            </a:endParaRPr>
          </a:p>
        </p:txBody>
      </p:sp>
    </p:spTree>
    <p:extLst>
      <p:ext uri="{BB962C8B-B14F-4D97-AF65-F5344CB8AC3E}">
        <p14:creationId xmlns:p14="http://schemas.microsoft.com/office/powerpoint/2010/main" val="32619903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8" r:id="rId4"/>
    <p:sldLayoutId id="2147483670" r:id="rId5"/>
    <p:sldLayoutId id="2147483669" r:id="rId6"/>
    <p:sldLayoutId id="2147483671" r:id="rId7"/>
    <p:sldLayoutId id="2147483672" r:id="rId8"/>
    <p:sldLayoutId id="2147483751" r:id="rId9"/>
  </p:sldLayoutIdLst>
  <p:txStyles>
    <p:titleStyle>
      <a:lvl1pPr algn="l" defTabSz="914400" rtl="0" eaLnBrk="1" latinLnBrk="0" hangingPunct="1">
        <a:lnSpc>
          <a:spcPct val="85000"/>
        </a:lnSpc>
        <a:spcBef>
          <a:spcPct val="0"/>
        </a:spcBef>
        <a:buNone/>
        <a:defRPr sz="4800" b="1"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xmlns=""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xmlns="" id="{883246BC-366E-CA46-8DD2-A93F93232E15}"/>
              </a:ext>
            </a:extLst>
          </p:cNvPr>
          <p:cNvPicPr>
            <a:picLocks noChangeAspect="1"/>
          </p:cNvPicPr>
          <p:nvPr/>
        </p:nvPicPr>
        <p:blipFill>
          <a:blip r:embed="rId79"/>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xmlns=""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xmlns="" id="{2D4C7B6A-48AC-2145-8341-AE54C36320F8}"/>
              </a:ext>
            </a:extLst>
          </p:cNvPr>
          <p:cNvPicPr>
            <a:picLocks noChangeAspect="1"/>
          </p:cNvPicPr>
          <p:nvPr userDrawn="1"/>
        </p:nvPicPr>
        <p:blipFill>
          <a:blip r:embed="rId80"/>
          <a:stretch>
            <a:fillRect/>
          </a:stretch>
        </p:blipFill>
        <p:spPr>
          <a:xfrm>
            <a:off x="10776520" y="6378546"/>
            <a:ext cx="1210692" cy="359611"/>
          </a:xfrm>
          <a:prstGeom prst="rect">
            <a:avLst/>
          </a:prstGeom>
        </p:spPr>
      </p:pic>
      <p:sp>
        <p:nvSpPr>
          <p:cNvPr id="2" name="TextBox 1">
            <a:extLst>
              <a:ext uri="{FF2B5EF4-FFF2-40B4-BE49-F238E27FC236}">
                <a16:creationId xmlns:a16="http://schemas.microsoft.com/office/drawing/2014/main" xmlns="" id="{6698A3DC-1851-2625-A247-B71573568556}"/>
              </a:ext>
            </a:extLst>
          </p:cNvPr>
          <p:cNvSpPr txBox="1"/>
          <p:nvPr userDrawn="1"/>
        </p:nvSpPr>
        <p:spPr>
          <a:xfrm>
            <a:off x="204788" y="6362992"/>
            <a:ext cx="1915909"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InspireInclusion</a:t>
            </a:r>
            <a:endParaRPr lang="en-AU" dirty="0">
              <a:solidFill>
                <a:schemeClr val="bg1"/>
              </a:solidFill>
            </a:endParaRPr>
          </a:p>
        </p:txBody>
      </p:sp>
    </p:spTree>
    <p:extLst>
      <p:ext uri="{BB962C8B-B14F-4D97-AF65-F5344CB8AC3E}">
        <p14:creationId xmlns:p14="http://schemas.microsoft.com/office/powerpoint/2010/main" val="24049064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750"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hyperlink" Target="http://www.internationalwomensday.com/" TargetMode="External"/><Relationship Id="rId2" Type="http://schemas.openxmlformats.org/officeDocument/2006/relationships/notesSlide" Target="../notesSlides/notesSlide12.xml"/><Relationship Id="rId1" Type="http://schemas.openxmlformats.org/officeDocument/2006/relationships/slideLayout" Target="../slideLayouts/slideLayout60.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323B76-C1CD-0F80-4F21-F79BC327018D}"/>
              </a:ext>
            </a:extLst>
          </p:cNvPr>
          <p:cNvSpPr>
            <a:spLocks noGrp="1"/>
          </p:cNvSpPr>
          <p:nvPr>
            <p:ph type="title"/>
          </p:nvPr>
        </p:nvSpPr>
        <p:spPr/>
        <p:txBody>
          <a:bodyPr/>
          <a:lstStyle/>
          <a:p>
            <a:r>
              <a:rPr lang="en-AU" dirty="0">
                <a:solidFill>
                  <a:schemeClr val="bg1"/>
                </a:solidFill>
              </a:rPr>
              <a:t>A NOTE TO PRESENTERS</a:t>
            </a:r>
          </a:p>
        </p:txBody>
      </p:sp>
      <p:sp>
        <p:nvSpPr>
          <p:cNvPr id="3" name="Content Placeholder 2">
            <a:extLst>
              <a:ext uri="{FF2B5EF4-FFF2-40B4-BE49-F238E27FC236}">
                <a16:creationId xmlns:a16="http://schemas.microsoft.com/office/drawing/2014/main" xmlns="" id="{CA4327DD-F876-FD3F-0E73-FE0428D9D4F8}"/>
              </a:ext>
            </a:extLst>
          </p:cNvPr>
          <p:cNvSpPr>
            <a:spLocks noGrp="1"/>
          </p:cNvSpPr>
          <p:nvPr>
            <p:ph type="body" sz="quarter" idx="10"/>
          </p:nvPr>
        </p:nvSpPr>
        <p:spPr>
          <a:prstGeom prst="rect">
            <a:avLst/>
          </a:prstGeom>
        </p:spPr>
        <p:txBody>
          <a:bodyPr/>
          <a:lstStyle/>
          <a:p>
            <a:pPr>
              <a:lnSpc>
                <a:spcPct val="100000"/>
              </a:lnSpc>
              <a:spcBef>
                <a:spcPts val="0"/>
              </a:spcBef>
              <a:spcAft>
                <a:spcPts val="1200"/>
              </a:spcAft>
            </a:pPr>
            <a:r>
              <a:rPr lang="en-US" b="1" dirty="0"/>
              <a:t>First Nations people are advised that this resource and external links may contain images, voices and names of people who have died.</a:t>
            </a:r>
          </a:p>
          <a:p>
            <a:pPr>
              <a:lnSpc>
                <a:spcPct val="100000"/>
              </a:lnSpc>
              <a:spcBef>
                <a:spcPts val="0"/>
              </a:spcBef>
              <a:spcAft>
                <a:spcPts val="1200"/>
              </a:spcAft>
            </a:pPr>
            <a:r>
              <a:rPr lang="en-US" sz="2000" dirty="0">
                <a:solidFill>
                  <a:schemeClr val="tx1"/>
                </a:solidFill>
                <a:cs typeface="Arial"/>
              </a:rPr>
              <a:t>This presentation highlights some challenges and inequalities faced by women around the world.</a:t>
            </a:r>
          </a:p>
          <a:p>
            <a:pPr>
              <a:lnSpc>
                <a:spcPct val="100000"/>
              </a:lnSpc>
              <a:spcBef>
                <a:spcPts val="0"/>
              </a:spcBef>
              <a:spcAft>
                <a:spcPts val="120"/>
              </a:spcAft>
            </a:pPr>
            <a:endParaRPr lang="en-US" sz="2000" b="1" dirty="0">
              <a:solidFill>
                <a:schemeClr val="tx1"/>
              </a:solidFill>
              <a:cs typeface="Arial"/>
            </a:endParaRPr>
          </a:p>
          <a:p>
            <a:pPr>
              <a:lnSpc>
                <a:spcPct val="100000"/>
              </a:lnSpc>
              <a:spcBef>
                <a:spcPts val="0"/>
              </a:spcBef>
              <a:spcAft>
                <a:spcPts val="120"/>
              </a:spcAft>
            </a:pPr>
            <a:r>
              <a:rPr lang="en-US" sz="2000" b="1" dirty="0">
                <a:solidFill>
                  <a:schemeClr val="tx1"/>
                </a:solidFill>
                <a:cs typeface="Arial"/>
              </a:rPr>
              <a:t>Please note:</a:t>
            </a:r>
          </a:p>
          <a:p>
            <a:pPr>
              <a:lnSpc>
                <a:spcPct val="100000"/>
              </a:lnSpc>
              <a:spcBef>
                <a:spcPts val="0"/>
              </a:spcBef>
              <a:spcAft>
                <a:spcPts val="120"/>
              </a:spcAft>
            </a:pPr>
            <a:r>
              <a:rPr lang="en-US" sz="2000" dirty="0">
                <a:solidFill>
                  <a:schemeClr val="tx1"/>
                </a:solidFill>
                <a:cs typeface="Arial"/>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a:t>
            </a:r>
          </a:p>
          <a:p>
            <a:pPr>
              <a:lnSpc>
                <a:spcPct val="100000"/>
              </a:lnSpc>
              <a:spcBef>
                <a:spcPts val="0"/>
              </a:spcBef>
              <a:spcAft>
                <a:spcPts val="120"/>
              </a:spcAft>
            </a:pPr>
            <a:endParaRPr lang="en-US" sz="2000" dirty="0">
              <a:solidFill>
                <a:schemeClr val="tx1"/>
              </a:solidFill>
              <a:cs typeface="Arial"/>
            </a:endParaRPr>
          </a:p>
          <a:p>
            <a:pPr>
              <a:lnSpc>
                <a:spcPct val="100000"/>
              </a:lnSpc>
              <a:spcBef>
                <a:spcPts val="0"/>
              </a:spcBef>
              <a:spcAft>
                <a:spcPts val="120"/>
              </a:spcAft>
            </a:pPr>
            <a:r>
              <a:rPr lang="en-US" sz="2000" dirty="0">
                <a:solidFill>
                  <a:schemeClr val="tx1"/>
                </a:solidFill>
                <a:cs typeface="Arial"/>
              </a:rPr>
              <a:t>For copyright information and photo captions, please see the 'Notes' section of the slides.</a:t>
            </a:r>
          </a:p>
          <a:p>
            <a:pPr>
              <a:lnSpc>
                <a:spcPct val="100000"/>
              </a:lnSpc>
              <a:spcBef>
                <a:spcPts val="0"/>
              </a:spcBef>
              <a:spcAft>
                <a:spcPts val="120"/>
              </a:spcAft>
            </a:pPr>
            <a:r>
              <a:rPr lang="en-US" dirty="0">
                <a:solidFill>
                  <a:schemeClr val="tx1"/>
                </a:solidFill>
              </a:rPr>
              <a:t>Updated February 2024.</a:t>
            </a:r>
            <a:endParaRPr lang="en-US" sz="2000" dirty="0">
              <a:solidFill>
                <a:schemeClr val="tx1"/>
              </a:solidFill>
              <a:cs typeface="Arial"/>
            </a:endParaRPr>
          </a:p>
        </p:txBody>
      </p:sp>
      <p:sp>
        <p:nvSpPr>
          <p:cNvPr id="4" name="TextBox 3">
            <a:extLst>
              <a:ext uri="{FF2B5EF4-FFF2-40B4-BE49-F238E27FC236}">
                <a16:creationId xmlns:a16="http://schemas.microsoft.com/office/drawing/2014/main" xmlns="" id="{730A824D-4A85-BEC9-2EED-35E77B413A0C}"/>
              </a:ext>
            </a:extLst>
          </p:cNvPr>
          <p:cNvSpPr txBox="1"/>
          <p:nvPr/>
        </p:nvSpPr>
        <p:spPr>
          <a:xfrm>
            <a:off x="3272426" y="5434841"/>
            <a:ext cx="7162445" cy="600164"/>
          </a:xfrm>
          <a:prstGeom prst="rect">
            <a:avLst/>
          </a:prstGeom>
          <a:noFill/>
        </p:spPr>
        <p:txBody>
          <a:bodyPr wrap="square" rtlCol="0">
            <a:spAutoFit/>
          </a:bodyPr>
          <a:lstStyle/>
          <a:p>
            <a:pPr algn="ctr"/>
            <a:r>
              <a:rPr lang="en-AU" sz="1100" dirty="0">
                <a:solidFill>
                  <a:srgbClr val="000000"/>
                </a:solidFill>
              </a:rPr>
              <a:t>Caritas Australia gratefully acknowledges the support of the Australian Government through the Australian NGO Cooperation Program, the Australian Humanitarian Partnership, the Church Partnership Program and the Bougainville Youth Initiative in Papua new Guinea. </a:t>
            </a:r>
          </a:p>
        </p:txBody>
      </p:sp>
      <p:pic>
        <p:nvPicPr>
          <p:cNvPr id="5" name="Picture 4" descr="Australian Aid logo">
            <a:extLst>
              <a:ext uri="{FF2B5EF4-FFF2-40B4-BE49-F238E27FC236}">
                <a16:creationId xmlns:a16="http://schemas.microsoft.com/office/drawing/2014/main" xmlns="" id="{6E21BD4A-78B1-16F6-A06F-D72C2CF4F3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619"/>
          <a:stretch/>
        </p:blipFill>
        <p:spPr>
          <a:xfrm>
            <a:off x="2085657" y="5434841"/>
            <a:ext cx="1186769" cy="679654"/>
          </a:xfrm>
          <a:prstGeom prst="rect">
            <a:avLst/>
          </a:prstGeom>
          <a:solidFill>
            <a:schemeClr val="accent1">
              <a:alpha val="50000"/>
            </a:schemeClr>
          </a:solidFill>
        </p:spPr>
      </p:pic>
    </p:spTree>
    <p:extLst>
      <p:ext uri="{BB962C8B-B14F-4D97-AF65-F5344CB8AC3E}">
        <p14:creationId xmlns:p14="http://schemas.microsoft.com/office/powerpoint/2010/main" val="1249646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ppy girl in a school uniform with soap on her hands with the tap off to the side as she prepares to wash the soap off. There are other children in the background washing their hands. ">
            <a:extLst>
              <a:ext uri="{FF2B5EF4-FFF2-40B4-BE49-F238E27FC236}">
                <a16:creationId xmlns:a16="http://schemas.microsoft.com/office/drawing/2014/main" xmlns="" id="{577D0B3E-23BB-56DC-C075-816D551127F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074" b="11074"/>
          <a:stretch>
            <a:fillRect/>
          </a:stretch>
        </p:blipFill>
        <p:spPr>
          <a:xfrm>
            <a:off x="0" y="-19136"/>
            <a:ext cx="12192000" cy="6326709"/>
          </a:xfrm>
        </p:spPr>
      </p:pic>
      <p:sp>
        <p:nvSpPr>
          <p:cNvPr id="8" name="Round Diagonal Corner Rectangle 8">
            <a:extLst>
              <a:ext uri="{FF2B5EF4-FFF2-40B4-BE49-F238E27FC236}">
                <a16:creationId xmlns:a16="http://schemas.microsoft.com/office/drawing/2014/main" xmlns="" id="{92C662E7-B2A6-E154-9FA8-2D914DC7B3FF}"/>
              </a:ext>
            </a:extLst>
          </p:cNvPr>
          <p:cNvSpPr/>
          <p:nvPr/>
        </p:nvSpPr>
        <p:spPr>
          <a:xfrm rot="16200000">
            <a:off x="8625306" y="350251"/>
            <a:ext cx="2261937" cy="4160255"/>
          </a:xfrm>
          <a:prstGeom prst="round2DiagRect">
            <a:avLst>
              <a:gd name="adj1" fmla="val 16667"/>
              <a:gd name="adj2" fmla="val 0"/>
            </a:avLst>
          </a:prstGeom>
          <a:solidFill>
            <a:srgbClr val="63B1A4">
              <a:alpha val="89804"/>
            </a:srgb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xmlns="" id="{560CF8BC-A8E0-0E85-E48B-0048B43B8F25}"/>
              </a:ext>
            </a:extLst>
          </p:cNvPr>
          <p:cNvSpPr>
            <a:spLocks noGrp="1"/>
          </p:cNvSpPr>
          <p:nvPr>
            <p:ph type="body" sz="quarter" idx="12"/>
          </p:nvPr>
        </p:nvSpPr>
        <p:spPr>
          <a:xfrm>
            <a:off x="7998129" y="1725604"/>
            <a:ext cx="3589033" cy="1556728"/>
          </a:xfrm>
        </p:spPr>
        <p:txBody>
          <a:bodyPr/>
          <a:lstStyle/>
          <a:p>
            <a:pPr algn="ctr">
              <a:lnSpc>
                <a:spcPct val="100000"/>
              </a:lnSpc>
              <a:spcBef>
                <a:spcPts val="0"/>
              </a:spcBef>
            </a:pPr>
            <a:r>
              <a:rPr lang="en-US" sz="3200" dirty="0">
                <a:solidFill>
                  <a:schemeClr val="bg1"/>
                </a:solidFill>
              </a:rPr>
              <a:t>Inspire inclusivity for future generations.</a:t>
            </a:r>
            <a:endParaRPr lang="en-AU" sz="3200" dirty="0">
              <a:solidFill>
                <a:schemeClr val="bg1"/>
              </a:solidFill>
            </a:endParaRPr>
          </a:p>
        </p:txBody>
      </p:sp>
      <p:sp>
        <p:nvSpPr>
          <p:cNvPr id="9" name="Freeform: Shape 3">
            <a:extLst>
              <a:ext uri="{FF2B5EF4-FFF2-40B4-BE49-F238E27FC236}">
                <a16:creationId xmlns:a16="http://schemas.microsoft.com/office/drawing/2014/main" xmlns="" id="{95DAD842-4F24-84E2-5BBB-1A0AAD89F7D1}"/>
              </a:ext>
            </a:extLst>
          </p:cNvPr>
          <p:cNvSpPr/>
          <p:nvPr/>
        </p:nvSpPr>
        <p:spPr>
          <a:xfrm>
            <a:off x="7860017" y="1449379"/>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xmlns="" id="{9773E8EA-B4E4-85AD-31EE-70C6120EB35B}"/>
              </a:ext>
            </a:extLst>
          </p:cNvPr>
          <p:cNvSpPr/>
          <p:nvPr/>
        </p:nvSpPr>
        <p:spPr>
          <a:xfrm>
            <a:off x="11361693" y="3144219"/>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150608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E4063-58ED-C3E7-3F66-C50481C5D886}"/>
              </a:ext>
            </a:extLst>
          </p:cNvPr>
          <p:cNvSpPr>
            <a:spLocks noGrp="1"/>
          </p:cNvSpPr>
          <p:nvPr>
            <p:ph type="title"/>
          </p:nvPr>
        </p:nvSpPr>
        <p:spPr/>
        <p:txBody>
          <a:bodyPr>
            <a:normAutofit/>
          </a:bodyPr>
          <a:lstStyle/>
          <a:p>
            <a:r>
              <a:rPr lang="en-US" dirty="0">
                <a:solidFill>
                  <a:schemeClr val="bg1"/>
                </a:solidFill>
              </a:rPr>
              <a:t>PRAYER</a:t>
            </a:r>
            <a:endParaRPr lang="en-AU" dirty="0">
              <a:solidFill>
                <a:schemeClr val="bg1"/>
              </a:solidFill>
            </a:endParaRPr>
          </a:p>
        </p:txBody>
      </p:sp>
      <p:sp>
        <p:nvSpPr>
          <p:cNvPr id="3" name="Content Placeholder 2">
            <a:extLst>
              <a:ext uri="{FF2B5EF4-FFF2-40B4-BE49-F238E27FC236}">
                <a16:creationId xmlns:a16="http://schemas.microsoft.com/office/drawing/2014/main" xmlns="" id="{D3DE916B-3DC7-F5BC-6DD6-480B716D1770}"/>
              </a:ext>
            </a:extLst>
          </p:cNvPr>
          <p:cNvSpPr>
            <a:spLocks noGrp="1"/>
          </p:cNvSpPr>
          <p:nvPr>
            <p:ph type="body" sz="quarter" idx="10"/>
          </p:nvPr>
        </p:nvSpPr>
        <p:spPr>
          <a:xfrm>
            <a:off x="364878" y="1299624"/>
            <a:ext cx="11127797" cy="4896544"/>
          </a:xfrm>
        </p:spPr>
        <p:txBody>
          <a:bodyPr/>
          <a:lstStyle/>
          <a:p>
            <a:pPr>
              <a:lnSpc>
                <a:spcPct val="100000"/>
              </a:lnSpc>
              <a:spcBef>
                <a:spcPts val="0"/>
              </a:spcBef>
              <a:spcAft>
                <a:spcPts val="0"/>
              </a:spcAft>
            </a:pPr>
            <a:r>
              <a:rPr lang="en-AU" sz="3200" dirty="0">
                <a:solidFill>
                  <a:schemeClr val="tx1"/>
                </a:solidFill>
              </a:rPr>
              <a:t>God, whose love and goodness gathers us in:</a:t>
            </a:r>
          </a:p>
          <a:p>
            <a:pPr>
              <a:lnSpc>
                <a:spcPct val="100000"/>
              </a:lnSpc>
              <a:spcBef>
                <a:spcPts val="0"/>
              </a:spcBef>
              <a:spcAft>
                <a:spcPts val="0"/>
              </a:spcAft>
            </a:pPr>
            <a:r>
              <a:rPr lang="en-AU" sz="3200" dirty="0">
                <a:solidFill>
                  <a:schemeClr val="tx1"/>
                </a:solidFill>
              </a:rPr>
              <a:t>we pray for women all over the world, </a:t>
            </a:r>
          </a:p>
          <a:p>
            <a:pPr>
              <a:lnSpc>
                <a:spcPct val="100000"/>
              </a:lnSpc>
              <a:spcBef>
                <a:spcPts val="0"/>
              </a:spcBef>
              <a:spcAft>
                <a:spcPts val="0"/>
              </a:spcAft>
            </a:pPr>
            <a:r>
              <a:rPr lang="en-AU" sz="3200" dirty="0">
                <a:solidFill>
                  <a:schemeClr val="tx1"/>
                </a:solidFill>
              </a:rPr>
              <a:t>especially those challenged by poverty and other injustice.</a:t>
            </a:r>
          </a:p>
          <a:p>
            <a:pPr>
              <a:lnSpc>
                <a:spcPct val="100000"/>
              </a:lnSpc>
              <a:spcBef>
                <a:spcPts val="0"/>
              </a:spcBef>
              <a:spcAft>
                <a:spcPts val="0"/>
              </a:spcAft>
            </a:pPr>
            <a:r>
              <a:rPr lang="en-AU" sz="3200" dirty="0">
                <a:solidFill>
                  <a:schemeClr val="tx1"/>
                </a:solidFill>
              </a:rPr>
              <a:t>Stir us to know women’s dignity.</a:t>
            </a:r>
          </a:p>
          <a:p>
            <a:pPr>
              <a:lnSpc>
                <a:spcPct val="100000"/>
              </a:lnSpc>
              <a:spcBef>
                <a:spcPts val="0"/>
              </a:spcBef>
              <a:spcAft>
                <a:spcPts val="0"/>
              </a:spcAft>
            </a:pPr>
            <a:r>
              <a:rPr lang="en-AU" sz="3200" dirty="0">
                <a:solidFill>
                  <a:schemeClr val="tx1"/>
                </a:solidFill>
              </a:rPr>
              <a:t>Quieten us to listen to women’s voices.</a:t>
            </a:r>
          </a:p>
          <a:p>
            <a:pPr>
              <a:lnSpc>
                <a:spcPct val="100000"/>
              </a:lnSpc>
              <a:spcBef>
                <a:spcPts val="0"/>
              </a:spcBef>
              <a:spcAft>
                <a:spcPts val="0"/>
              </a:spcAft>
            </a:pPr>
            <a:r>
              <a:rPr lang="en-AU" sz="3200" dirty="0">
                <a:solidFill>
                  <a:schemeClr val="tx1"/>
                </a:solidFill>
              </a:rPr>
              <a:t>Awaken us to see women’s realities.</a:t>
            </a:r>
          </a:p>
          <a:p>
            <a:pPr>
              <a:lnSpc>
                <a:spcPct val="100000"/>
              </a:lnSpc>
              <a:spcBef>
                <a:spcPts val="0"/>
              </a:spcBef>
              <a:spcAft>
                <a:spcPts val="0"/>
              </a:spcAft>
            </a:pPr>
            <a:r>
              <a:rPr lang="en-AU" sz="3200" dirty="0">
                <a:solidFill>
                  <a:schemeClr val="tx1"/>
                </a:solidFill>
              </a:rPr>
              <a:t>Strengthen us to stand for women’s rights.</a:t>
            </a:r>
          </a:p>
          <a:p>
            <a:pPr>
              <a:lnSpc>
                <a:spcPct val="100000"/>
              </a:lnSpc>
              <a:spcBef>
                <a:spcPts val="0"/>
              </a:spcBef>
              <a:spcAft>
                <a:spcPts val="0"/>
              </a:spcAft>
            </a:pPr>
            <a:r>
              <a:rPr lang="en-AU" sz="3200" dirty="0">
                <a:solidFill>
                  <a:schemeClr val="tx1"/>
                </a:solidFill>
              </a:rPr>
              <a:t>Fill us with hope to make a better future together. </a:t>
            </a:r>
          </a:p>
          <a:p>
            <a:pPr>
              <a:lnSpc>
                <a:spcPct val="100000"/>
              </a:lnSpc>
              <a:spcBef>
                <a:spcPts val="0"/>
              </a:spcBef>
              <a:spcAft>
                <a:spcPts val="0"/>
              </a:spcAft>
            </a:pPr>
            <a:r>
              <a:rPr lang="en-AU" sz="3200" dirty="0">
                <a:solidFill>
                  <a:schemeClr val="tx1"/>
                </a:solidFill>
              </a:rPr>
              <a:t>Amen.</a:t>
            </a:r>
          </a:p>
        </p:txBody>
      </p:sp>
    </p:spTree>
    <p:extLst>
      <p:ext uri="{BB962C8B-B14F-4D97-AF65-F5344CB8AC3E}">
        <p14:creationId xmlns:p14="http://schemas.microsoft.com/office/powerpoint/2010/main" val="248358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B6707-C36F-745D-1B9D-1FB47A966F49}"/>
              </a:ext>
            </a:extLst>
          </p:cNvPr>
          <p:cNvSpPr>
            <a:spLocks noGrp="1"/>
          </p:cNvSpPr>
          <p:nvPr>
            <p:ph type="title"/>
          </p:nvPr>
        </p:nvSpPr>
        <p:spPr/>
        <p:txBody>
          <a:bodyPr/>
          <a:lstStyle/>
          <a:p>
            <a:r>
              <a:rPr lang="en-US" dirty="0">
                <a:solidFill>
                  <a:schemeClr val="bg1"/>
                </a:solidFill>
              </a:rPr>
              <a:t>Learn More</a:t>
            </a:r>
            <a:endParaRPr lang="en-AU" dirty="0">
              <a:solidFill>
                <a:schemeClr val="bg1"/>
              </a:solidFill>
            </a:endParaRPr>
          </a:p>
        </p:txBody>
      </p:sp>
      <p:sp>
        <p:nvSpPr>
          <p:cNvPr id="3" name="Content Placeholder 2">
            <a:extLst>
              <a:ext uri="{FF2B5EF4-FFF2-40B4-BE49-F238E27FC236}">
                <a16:creationId xmlns:a16="http://schemas.microsoft.com/office/drawing/2014/main" xmlns="" id="{E5F748B8-593A-3D8D-F4AD-0D23139615DF}"/>
              </a:ext>
            </a:extLst>
          </p:cNvPr>
          <p:cNvSpPr>
            <a:spLocks noGrp="1"/>
          </p:cNvSpPr>
          <p:nvPr>
            <p:ph type="body" sz="quarter" idx="10"/>
          </p:nvPr>
        </p:nvSpPr>
        <p:spPr/>
        <p:txBody>
          <a:bodyPr/>
          <a:lstStyle/>
          <a:p>
            <a:pPr>
              <a:lnSpc>
                <a:spcPts val="2400"/>
              </a:lnSpc>
              <a:spcBef>
                <a:spcPts val="0"/>
              </a:spcBef>
              <a:spcAft>
                <a:spcPts val="1200"/>
              </a:spcAft>
            </a:pPr>
            <a:r>
              <a:rPr lang="en-US" sz="2000" dirty="0">
                <a:solidFill>
                  <a:schemeClr val="tx1"/>
                </a:solidFill>
                <a:latin typeface="Arial" panose="020B0604020202020204" pitchFamily="34" charset="0"/>
                <a:cs typeface="Arial" panose="020B0604020202020204" pitchFamily="34" charset="0"/>
              </a:rPr>
              <a:t>Started by the Suffragettes in the early 1900s, the first </a:t>
            </a:r>
            <a:r>
              <a:rPr lang="en-US" sz="2000" b="1" dirty="0">
                <a:solidFill>
                  <a:schemeClr val="tx1"/>
                </a:solidFill>
                <a:latin typeface="Arial" panose="020B0604020202020204" pitchFamily="34" charset="0"/>
                <a:cs typeface="Arial" panose="020B0604020202020204" pitchFamily="34" charset="0"/>
              </a:rPr>
              <a:t>International Women's Day</a:t>
            </a:r>
            <a:r>
              <a:rPr lang="en-US" sz="2000" dirty="0">
                <a:solidFill>
                  <a:schemeClr val="tx1"/>
                </a:solidFill>
                <a:latin typeface="Arial" panose="020B0604020202020204" pitchFamily="34" charset="0"/>
                <a:cs typeface="Arial" panose="020B0604020202020204" pitchFamily="34" charset="0"/>
              </a:rPr>
              <a:t> was celebrated in 1911. </a:t>
            </a:r>
          </a:p>
          <a:p>
            <a:pPr>
              <a:lnSpc>
                <a:spcPts val="2400"/>
              </a:lnSpc>
              <a:spcBef>
                <a:spcPts val="0"/>
              </a:spcBef>
              <a:spcAft>
                <a:spcPts val="1200"/>
              </a:spcAft>
            </a:pPr>
            <a:r>
              <a:rPr lang="en-US" sz="2000" dirty="0">
                <a:solidFill>
                  <a:schemeClr val="tx1"/>
                </a:solidFill>
                <a:latin typeface="Arial" panose="020B0604020202020204" pitchFamily="34" charset="0"/>
                <a:cs typeface="Arial" panose="020B0604020202020204" pitchFamily="34" charset="0"/>
              </a:rPr>
              <a:t>International Women's Day belongs to all communities everywhere – governments, companies, charities, educational institutions, networks, associations, the media and more. Whether through a global conference, community gathering, classroom lesson or dinner table conversation – everyone can play a purposeful part in pressing for gender parity.</a:t>
            </a:r>
          </a:p>
          <a:p>
            <a:pPr>
              <a:lnSpc>
                <a:spcPts val="2400"/>
              </a:lnSpc>
              <a:spcAft>
                <a:spcPts val="1200"/>
              </a:spcAft>
            </a:pPr>
            <a:endParaRPr lang="en-US" sz="2000"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endParaRPr lang="en-US" sz="2000"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endParaRPr lang="en-US"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endParaRPr lang="en-US" sz="2000" b="1" dirty="0">
              <a:solidFill>
                <a:schemeClr val="tx1"/>
              </a:solidFill>
              <a:latin typeface="Arial" panose="020B0604020202020204" pitchFamily="34" charset="0"/>
              <a:cs typeface="Arial" panose="020B0604020202020204" pitchFamily="34" charset="0"/>
            </a:endParaRPr>
          </a:p>
          <a:p>
            <a:pPr>
              <a:lnSpc>
                <a:spcPts val="2400"/>
              </a:lnSpc>
              <a:spcAft>
                <a:spcPts val="1200"/>
              </a:spcAft>
            </a:pPr>
            <a:r>
              <a:rPr lang="en-US" sz="2000" b="1" dirty="0">
                <a:solidFill>
                  <a:schemeClr val="tx1"/>
                </a:solidFill>
                <a:latin typeface="Arial" panose="020B0604020202020204" pitchFamily="34" charset="0"/>
                <a:cs typeface="Arial" panose="020B0604020202020204" pitchFamily="34" charset="0"/>
              </a:rPr>
              <a:t>Learn more at </a:t>
            </a:r>
            <a:r>
              <a:rPr lang="en-US" sz="20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www.internationalwomensday.com</a:t>
            </a:r>
            <a:endParaRPr lang="en-US" sz="2000" dirty="0">
              <a:solidFill>
                <a:schemeClr val="tx1"/>
              </a:solidFill>
              <a:latin typeface="Arial" panose="020B0604020202020204" pitchFamily="34" charset="0"/>
              <a:cs typeface="Arial" panose="020B0604020202020204" pitchFamily="34" charset="0"/>
            </a:endParaRPr>
          </a:p>
          <a:p>
            <a:endParaRPr lang="en-AU" dirty="0">
              <a:solidFill>
                <a:schemeClr val="tx1"/>
              </a:solidFill>
            </a:endParaRPr>
          </a:p>
        </p:txBody>
      </p:sp>
      <p:sp>
        <p:nvSpPr>
          <p:cNvPr id="6" name="TextBox 5">
            <a:extLst>
              <a:ext uri="{FF2B5EF4-FFF2-40B4-BE49-F238E27FC236}">
                <a16:creationId xmlns:a16="http://schemas.microsoft.com/office/drawing/2014/main" xmlns="" id="{64546EA0-DDE3-BDF8-AAE3-2336CB983C19}"/>
              </a:ext>
            </a:extLst>
          </p:cNvPr>
          <p:cNvSpPr txBox="1"/>
          <p:nvPr/>
        </p:nvSpPr>
        <p:spPr>
          <a:xfrm>
            <a:off x="479376" y="3235288"/>
            <a:ext cx="8376047" cy="1785104"/>
          </a:xfrm>
          <a:prstGeom prst="rect">
            <a:avLst/>
          </a:prstGeom>
          <a:noFill/>
        </p:spPr>
        <p:txBody>
          <a:bodyPr wrap="square">
            <a:spAutoFit/>
          </a:bodyPr>
          <a:lstStyle/>
          <a:p>
            <a:pPr>
              <a:spcAft>
                <a:spcPts val="1200"/>
              </a:spcAft>
            </a:pPr>
            <a:r>
              <a:rPr lang="en-US" sz="2000" dirty="0">
                <a:latin typeface="Arial" panose="020B0604020202020204" pitchFamily="34" charset="0"/>
                <a:cs typeface="Arial" panose="020B0604020202020204" pitchFamily="34" charset="0"/>
              </a:rPr>
              <a:t>The theme for 2024 is #InspireInclusion. It challenges us to ensure the inclusivity of women so that they may live a life </a:t>
            </a:r>
            <a:r>
              <a:rPr lang="en-US" sz="2000" i="1" dirty="0">
                <a:latin typeface="Arial" panose="020B0604020202020204" pitchFamily="34" charset="0"/>
                <a:cs typeface="Arial" panose="020B0604020202020204" pitchFamily="34" charset="0"/>
              </a:rPr>
              <a:t>‘feeling a sense of belonging, relevance, and empowerment’*. </a:t>
            </a:r>
          </a:p>
          <a:p>
            <a:pPr>
              <a:spcAft>
                <a:spcPts val="1200"/>
              </a:spcAft>
            </a:pPr>
            <a:r>
              <a:rPr lang="en-US" sz="2000" dirty="0">
                <a:latin typeface="Arial" panose="020B0604020202020204" pitchFamily="34" charset="0"/>
                <a:cs typeface="Arial" panose="020B0604020202020204" pitchFamily="34" charset="0"/>
              </a:rPr>
              <a:t>In solidarity, strike the #InspireInclusion pose and share the image across social media using #IWD2024 and #InspireInlcusion</a:t>
            </a:r>
            <a:endParaRPr lang="en-US" sz="2000" i="1" dirty="0">
              <a:latin typeface="Arial" panose="020B0604020202020204" pitchFamily="34" charset="0"/>
              <a:cs typeface="Arial" panose="020B0604020202020204" pitchFamily="34" charset="0"/>
            </a:endParaRPr>
          </a:p>
        </p:txBody>
      </p:sp>
      <p:pic>
        <p:nvPicPr>
          <p:cNvPr id="1028" name="Picture 4" descr="Two women happily and individually making a heart shape using their hands">
            <a:extLst>
              <a:ext uri="{FF2B5EF4-FFF2-40B4-BE49-F238E27FC236}">
                <a16:creationId xmlns:a16="http://schemas.microsoft.com/office/drawing/2014/main" xmlns="" id="{4B9645F6-D1BC-7986-C1F8-BB7F1246D1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5423" y="3235288"/>
            <a:ext cx="2554204" cy="2099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EAC5C7FE-DE21-4E56-9440-FFA793E53518}"/>
              </a:ext>
            </a:extLst>
          </p:cNvPr>
          <p:cNvSpPr txBox="1"/>
          <p:nvPr/>
        </p:nvSpPr>
        <p:spPr>
          <a:xfrm>
            <a:off x="8855423" y="5334634"/>
            <a:ext cx="2554204" cy="253916"/>
          </a:xfrm>
          <a:prstGeom prst="rect">
            <a:avLst/>
          </a:prstGeom>
          <a:noFill/>
        </p:spPr>
        <p:txBody>
          <a:bodyPr wrap="square" rtlCol="0">
            <a:spAutoFit/>
          </a:bodyPr>
          <a:lstStyle/>
          <a:p>
            <a:r>
              <a:rPr lang="en-AU" sz="1050" dirty="0"/>
              <a:t>#</a:t>
            </a:r>
            <a:r>
              <a:rPr lang="en-AU" sz="1050" dirty="0" err="1"/>
              <a:t>InspireInclusion</a:t>
            </a:r>
            <a:r>
              <a:rPr lang="en-AU" sz="1050" dirty="0"/>
              <a:t> pose</a:t>
            </a:r>
          </a:p>
        </p:txBody>
      </p:sp>
    </p:spTree>
    <p:extLst>
      <p:ext uri="{BB962C8B-B14F-4D97-AF65-F5344CB8AC3E}">
        <p14:creationId xmlns:p14="http://schemas.microsoft.com/office/powerpoint/2010/main" val="3139986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xmlns="" id="{1A7E4A2C-B20C-8C4D-A6F0-CE14D79E3113}"/>
              </a:ext>
            </a:extLst>
          </p:cNvPr>
          <p:cNvSpPr/>
          <p:nvPr/>
        </p:nvSpPr>
        <p:spPr>
          <a:xfrm>
            <a:off x="3701106" y="2251412"/>
            <a:ext cx="312735"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xmlns="" id="{F4D89453-3D27-FC41-B4F5-67302E9167F0}"/>
              </a:ext>
            </a:extLst>
          </p:cNvPr>
          <p:cNvSpPr txBox="1"/>
          <p:nvPr/>
        </p:nvSpPr>
        <p:spPr>
          <a:xfrm>
            <a:off x="4002597" y="2532025"/>
            <a:ext cx="3177155"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xmlns="" id="{E5415296-8344-1440-832E-609648B77BB3}"/>
              </a:ext>
            </a:extLst>
          </p:cNvPr>
          <p:cNvSpPr txBox="1"/>
          <p:nvPr/>
        </p:nvSpPr>
        <p:spPr>
          <a:xfrm>
            <a:off x="4002597" y="2964980"/>
            <a:ext cx="4186805" cy="590033"/>
          </a:xfrm>
          <a:prstGeom prst="rect">
            <a:avLst/>
          </a:prstGeom>
          <a:noFill/>
        </p:spPr>
        <p:txBody>
          <a:bodyPr wrap="square" rtlCol="0">
            <a:spAutoFit/>
          </a:bodyPr>
          <a:lstStyle/>
          <a:p>
            <a:r>
              <a:rPr lang="en-US" sz="3234" b="1" dirty="0">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xmlns="" id="{3881D93A-49AA-8C40-ABDD-BE6D26E9BDE2}"/>
              </a:ext>
            </a:extLst>
          </p:cNvPr>
          <p:cNvSpPr txBox="1"/>
          <p:nvPr/>
        </p:nvSpPr>
        <p:spPr>
          <a:xfrm>
            <a:off x="4002598" y="3438456"/>
            <a:ext cx="3740766" cy="590033"/>
          </a:xfrm>
          <a:prstGeom prst="rect">
            <a:avLst/>
          </a:prstGeom>
          <a:noFill/>
        </p:spPr>
        <p:txBody>
          <a:bodyPr wrap="square" rtlCol="0">
            <a:spAutoFit/>
          </a:bodyPr>
          <a:lstStyle/>
          <a:p>
            <a:r>
              <a:rPr lang="en-US" sz="3234" b="1" dirty="0">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xmlns="" id="{AA5C0B38-4084-9247-B87E-FCE36D6181DF}"/>
              </a:ext>
            </a:extLst>
          </p:cNvPr>
          <p:cNvSpPr>
            <a:spLocks noChangeAspect="1"/>
          </p:cNvSpPr>
          <p:nvPr/>
        </p:nvSpPr>
        <p:spPr>
          <a:xfrm>
            <a:off x="7934593" y="3769470"/>
            <a:ext cx="254809" cy="259019"/>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19319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xmlns=""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dirty="0"/>
              <a:t>Thank You</a:t>
            </a:r>
          </a:p>
        </p:txBody>
      </p:sp>
      <p:sp>
        <p:nvSpPr>
          <p:cNvPr id="8" name="bg object 17">
            <a:extLst>
              <a:ext uri="{FF2B5EF4-FFF2-40B4-BE49-F238E27FC236}">
                <a16:creationId xmlns:a16="http://schemas.microsoft.com/office/drawing/2014/main" xmlns=""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xmlns=""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xmlns=""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xmlns=""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xmlns=""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xmlns=""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xmlns=""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3D863A-4312-595C-9D8D-85DC133404A5}"/>
              </a:ext>
            </a:extLst>
          </p:cNvPr>
          <p:cNvSpPr>
            <a:spLocks noGrp="1"/>
          </p:cNvSpPr>
          <p:nvPr>
            <p:ph type="ctrTitle"/>
          </p:nvPr>
        </p:nvSpPr>
        <p:spPr>
          <a:xfrm>
            <a:off x="396838" y="129564"/>
            <a:ext cx="9680611" cy="1440160"/>
          </a:xfrm>
        </p:spPr>
        <p:txBody>
          <a:bodyPr/>
          <a:lstStyle/>
          <a:p>
            <a:pPr algn="ctr"/>
            <a:r>
              <a:rPr lang="en-US" dirty="0"/>
              <a:t>International Women’s Day</a:t>
            </a:r>
            <a:br>
              <a:rPr lang="en-US" dirty="0"/>
            </a:br>
            <a:r>
              <a:rPr lang="en-US" dirty="0"/>
              <a:t>Reflection</a:t>
            </a:r>
            <a:endParaRPr lang="en-AU" dirty="0"/>
          </a:p>
        </p:txBody>
      </p:sp>
      <p:pic>
        <p:nvPicPr>
          <p:cNvPr id="5" name="Picture Placeholder 4" descr="A group of Fijian women wearing flowers and a necklace whilst conducting a traditional dance. ">
            <a:extLst>
              <a:ext uri="{FF2B5EF4-FFF2-40B4-BE49-F238E27FC236}">
                <a16:creationId xmlns:a16="http://schemas.microsoft.com/office/drawing/2014/main" xmlns="" id="{923785FF-76A9-374A-865C-315B98359CD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9479" b="30899"/>
          <a:stretch/>
        </p:blipFill>
        <p:spPr>
          <a:xfrm>
            <a:off x="0" y="2204614"/>
            <a:ext cx="12192000" cy="4032698"/>
          </a:xfrm>
        </p:spPr>
      </p:pic>
    </p:spTree>
    <p:extLst>
      <p:ext uri="{BB962C8B-B14F-4D97-AF65-F5344CB8AC3E}">
        <p14:creationId xmlns:p14="http://schemas.microsoft.com/office/powerpoint/2010/main" val="159711619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8F744F39-58CD-3F0A-FE32-3CDC4A424E0D}"/>
              </a:ext>
            </a:extLst>
          </p:cNvPr>
          <p:cNvSpPr>
            <a:spLocks noGrp="1"/>
          </p:cNvSpPr>
          <p:nvPr>
            <p:ph type="body" sz="quarter" idx="4294967295"/>
          </p:nvPr>
        </p:nvSpPr>
        <p:spPr>
          <a:xfrm>
            <a:off x="661737" y="1197073"/>
            <a:ext cx="10144125" cy="4248150"/>
          </a:xfrm>
          <a:prstGeom prst="rect">
            <a:avLst/>
          </a:prstGeom>
        </p:spPr>
        <p:txBody>
          <a:bodyPr/>
          <a:lstStyle/>
          <a:p>
            <a:pPr algn="ctr"/>
            <a:endParaRPr lang="en-US" sz="1000" dirty="0">
              <a:solidFill>
                <a:schemeClr val="bg1"/>
              </a:solidFill>
            </a:endParaRPr>
          </a:p>
          <a:p>
            <a:pPr algn="ctr"/>
            <a:r>
              <a:rPr lang="en-AU" sz="4800" dirty="0">
                <a:solidFill>
                  <a:schemeClr val="bg1"/>
                </a:solidFill>
              </a:rPr>
              <a:t>“There is no limit to what we, </a:t>
            </a:r>
          </a:p>
          <a:p>
            <a:pPr algn="ctr"/>
            <a:r>
              <a:rPr lang="en-AU" sz="4800" dirty="0">
                <a:solidFill>
                  <a:schemeClr val="bg1"/>
                </a:solidFill>
              </a:rPr>
              <a:t>as women, can accomplish” </a:t>
            </a:r>
          </a:p>
          <a:p>
            <a:pPr algn="ctr"/>
            <a:r>
              <a:rPr lang="en-AU" sz="4000" dirty="0">
                <a:solidFill>
                  <a:schemeClr val="bg1"/>
                </a:solidFill>
              </a:rPr>
              <a:t>– Michelle Obama</a:t>
            </a:r>
          </a:p>
          <a:p>
            <a:pPr algn="ctr"/>
            <a:endParaRPr lang="en-AU" sz="1000" dirty="0">
              <a:solidFill>
                <a:schemeClr val="bg1"/>
              </a:solidFill>
            </a:endParaRPr>
          </a:p>
          <a:p>
            <a:endParaRPr lang="en-AU" dirty="0">
              <a:solidFill>
                <a:schemeClr val="bg1"/>
              </a:solidFill>
            </a:endParaRPr>
          </a:p>
        </p:txBody>
      </p:sp>
      <p:sp>
        <p:nvSpPr>
          <p:cNvPr id="9" name="Freeform: Shape 3">
            <a:extLst>
              <a:ext uri="{FF2B5EF4-FFF2-40B4-BE49-F238E27FC236}">
                <a16:creationId xmlns:a16="http://schemas.microsoft.com/office/drawing/2014/main" xmlns="" id="{89F0728C-1595-9845-C83E-74C3FF985980}"/>
              </a:ext>
            </a:extLst>
          </p:cNvPr>
          <p:cNvSpPr/>
          <p:nvPr/>
        </p:nvSpPr>
        <p:spPr>
          <a:xfrm>
            <a:off x="1639999" y="1197073"/>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solidFill>
                <a:schemeClr val="bg1"/>
              </a:solidFill>
            </a:endParaRPr>
          </a:p>
        </p:txBody>
      </p:sp>
      <p:sp>
        <p:nvSpPr>
          <p:cNvPr id="10" name="Freeform: Shape 5">
            <a:extLst>
              <a:ext uri="{FF2B5EF4-FFF2-40B4-BE49-F238E27FC236}">
                <a16:creationId xmlns:a16="http://schemas.microsoft.com/office/drawing/2014/main" xmlns="" id="{7752CCA7-068C-8408-DFDA-ABFDFD005B61}"/>
              </a:ext>
            </a:extLst>
          </p:cNvPr>
          <p:cNvSpPr/>
          <p:nvPr/>
        </p:nvSpPr>
        <p:spPr>
          <a:xfrm>
            <a:off x="9674415" y="3896442"/>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151890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and children sitting on a porch as they weave a basket">
            <a:extLst>
              <a:ext uri="{FF2B5EF4-FFF2-40B4-BE49-F238E27FC236}">
                <a16:creationId xmlns:a16="http://schemas.microsoft.com/office/drawing/2014/main" xmlns="" id="{0010111A-1E4E-BAD1-428F-9D96D93607E1}"/>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1553" b="11553"/>
          <a:stretch/>
        </p:blipFill>
        <p:spPr/>
      </p:pic>
      <p:sp>
        <p:nvSpPr>
          <p:cNvPr id="7" name="Round Diagonal Corner Rectangle 8">
            <a:extLst>
              <a:ext uri="{FF2B5EF4-FFF2-40B4-BE49-F238E27FC236}">
                <a16:creationId xmlns:a16="http://schemas.microsoft.com/office/drawing/2014/main" xmlns="" id="{749798BF-598A-E81D-4C42-4F9127202797}"/>
              </a:ext>
            </a:extLst>
          </p:cNvPr>
          <p:cNvSpPr/>
          <p:nvPr/>
        </p:nvSpPr>
        <p:spPr>
          <a:xfrm rot="16200000">
            <a:off x="5150798" y="-363629"/>
            <a:ext cx="1890404" cy="10860688"/>
          </a:xfrm>
          <a:prstGeom prst="round2DiagRect">
            <a:avLst>
              <a:gd name="adj1" fmla="val 16667"/>
              <a:gd name="adj2" fmla="val 0"/>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xmlns="" id="{03DA8EDB-41F8-CBBB-B15A-03036E77AE4D}"/>
              </a:ext>
            </a:extLst>
          </p:cNvPr>
          <p:cNvSpPr>
            <a:spLocks noGrp="1"/>
          </p:cNvSpPr>
          <p:nvPr>
            <p:ph type="body" sz="quarter" idx="10"/>
          </p:nvPr>
        </p:nvSpPr>
        <p:spPr>
          <a:xfrm>
            <a:off x="1068387" y="4408476"/>
            <a:ext cx="10582274"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stand with the courageous women who face adversity everyday. May their strength and determination be celebrated and valued by all.</a:t>
            </a:r>
            <a:endParaRPr lang="en-AU" sz="3200" dirty="0">
              <a:solidFill>
                <a:schemeClr val="bg1"/>
              </a:solidFill>
            </a:endParaRPr>
          </a:p>
        </p:txBody>
      </p:sp>
      <p:sp>
        <p:nvSpPr>
          <p:cNvPr id="11" name="Freeform: Shape 3">
            <a:extLst>
              <a:ext uri="{FF2B5EF4-FFF2-40B4-BE49-F238E27FC236}">
                <a16:creationId xmlns:a16="http://schemas.microsoft.com/office/drawing/2014/main" xmlns="" id="{EAFDD15C-51FD-1489-7146-4C7A54F9CAF6}"/>
              </a:ext>
            </a:extLst>
          </p:cNvPr>
          <p:cNvSpPr/>
          <p:nvPr/>
        </p:nvSpPr>
        <p:spPr>
          <a:xfrm>
            <a:off x="817658" y="4283052"/>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2" name="Freeform: Shape 5">
            <a:extLst>
              <a:ext uri="{FF2B5EF4-FFF2-40B4-BE49-F238E27FC236}">
                <a16:creationId xmlns:a16="http://schemas.microsoft.com/office/drawing/2014/main" xmlns="" id="{B7DB3B30-06DD-DA02-0544-DB2FBB080A6F}"/>
              </a:ext>
            </a:extLst>
          </p:cNvPr>
          <p:cNvSpPr/>
          <p:nvPr/>
        </p:nvSpPr>
        <p:spPr>
          <a:xfrm>
            <a:off x="11175672" y="5701693"/>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360256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women standing with one arm up on an occupied cattle yard fence looking out towards the horizon. ">
            <a:extLst>
              <a:ext uri="{FF2B5EF4-FFF2-40B4-BE49-F238E27FC236}">
                <a16:creationId xmlns:a16="http://schemas.microsoft.com/office/drawing/2014/main" xmlns="" id="{B534A467-E804-33B8-32F8-B7D4B0FA6268}"/>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11464" b="11464"/>
          <a:stretch/>
        </p:blipFill>
        <p:spPr>
          <a:xfrm>
            <a:off x="0" y="0"/>
            <a:ext cx="12192000" cy="6267450"/>
          </a:xfrm>
        </p:spPr>
      </p:pic>
      <p:sp>
        <p:nvSpPr>
          <p:cNvPr id="7" name="Round Diagonal Corner Rectangle 8">
            <a:extLst>
              <a:ext uri="{FF2B5EF4-FFF2-40B4-BE49-F238E27FC236}">
                <a16:creationId xmlns:a16="http://schemas.microsoft.com/office/drawing/2014/main" xmlns="" id="{749798BF-598A-E81D-4C42-4F9127202797}"/>
              </a:ext>
            </a:extLst>
          </p:cNvPr>
          <p:cNvSpPr/>
          <p:nvPr/>
        </p:nvSpPr>
        <p:spPr>
          <a:xfrm rot="16200000">
            <a:off x="7044081" y="489117"/>
            <a:ext cx="3947177" cy="5402175"/>
          </a:xfrm>
          <a:prstGeom prst="round2DiagRect">
            <a:avLst>
              <a:gd name="adj1" fmla="val 16667"/>
              <a:gd name="adj2" fmla="val 0"/>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xmlns="" id="{03DA8EDB-41F8-CBBB-B15A-03036E77AE4D}"/>
              </a:ext>
            </a:extLst>
          </p:cNvPr>
          <p:cNvSpPr>
            <a:spLocks noGrp="1"/>
          </p:cNvSpPr>
          <p:nvPr>
            <p:ph type="body" sz="quarter" idx="10"/>
          </p:nvPr>
        </p:nvSpPr>
        <p:spPr>
          <a:xfrm>
            <a:off x="6895800" y="1694206"/>
            <a:ext cx="4822957" cy="2883722"/>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celebrate the women who are persevering to protect our environment. May we be inspired by their efforts and have courage to do the same.  </a:t>
            </a:r>
            <a:endParaRPr lang="en-AU" sz="3200" dirty="0">
              <a:solidFill>
                <a:schemeClr val="bg1"/>
              </a:solidFill>
            </a:endParaRPr>
          </a:p>
        </p:txBody>
      </p:sp>
      <p:sp>
        <p:nvSpPr>
          <p:cNvPr id="9" name="Freeform: Shape 3">
            <a:extLst>
              <a:ext uri="{FF2B5EF4-FFF2-40B4-BE49-F238E27FC236}">
                <a16:creationId xmlns:a16="http://schemas.microsoft.com/office/drawing/2014/main" xmlns="" id="{6755D1AC-30B2-4678-A7ED-F694B71875BA}"/>
              </a:ext>
            </a:extLst>
          </p:cNvPr>
          <p:cNvSpPr/>
          <p:nvPr/>
        </p:nvSpPr>
        <p:spPr>
          <a:xfrm>
            <a:off x="6523323" y="1417981"/>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xmlns="" id="{DDC1F56F-B38B-ADB8-2FE5-B73CEC623F48}"/>
              </a:ext>
            </a:extLst>
          </p:cNvPr>
          <p:cNvSpPr/>
          <p:nvPr/>
        </p:nvSpPr>
        <p:spPr>
          <a:xfrm>
            <a:off x="11298833" y="4780373"/>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1733726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group of children holding petition signs as they protest.">
            <a:extLst>
              <a:ext uri="{FF2B5EF4-FFF2-40B4-BE49-F238E27FC236}">
                <a16:creationId xmlns:a16="http://schemas.microsoft.com/office/drawing/2014/main" xmlns="" id="{F67AC58C-62F6-5253-AD22-997DCE5C0D33}"/>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11585" b="11585"/>
          <a:stretch>
            <a:fillRect/>
          </a:stretch>
        </p:blipFill>
        <p:spPr/>
      </p:pic>
      <p:sp>
        <p:nvSpPr>
          <p:cNvPr id="7" name="Round Diagonal Corner Rectangle 8">
            <a:extLst>
              <a:ext uri="{FF2B5EF4-FFF2-40B4-BE49-F238E27FC236}">
                <a16:creationId xmlns:a16="http://schemas.microsoft.com/office/drawing/2014/main" xmlns="" id="{749798BF-598A-E81D-4C42-4F9127202797}"/>
              </a:ext>
            </a:extLst>
          </p:cNvPr>
          <p:cNvSpPr/>
          <p:nvPr/>
        </p:nvSpPr>
        <p:spPr>
          <a:xfrm rot="16200000">
            <a:off x="-520847" y="1335168"/>
            <a:ext cx="5149676" cy="3698543"/>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xmlns="" id="{03DA8EDB-41F8-CBBB-B15A-03036E77AE4D}"/>
              </a:ext>
            </a:extLst>
          </p:cNvPr>
          <p:cNvSpPr>
            <a:spLocks noGrp="1"/>
          </p:cNvSpPr>
          <p:nvPr>
            <p:ph type="body" sz="quarter" idx="10"/>
          </p:nvPr>
        </p:nvSpPr>
        <p:spPr>
          <a:xfrm>
            <a:off x="636856" y="1107252"/>
            <a:ext cx="3157221" cy="4488254"/>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a:t>
            </a:r>
            <a:r>
              <a:rPr lang="en-US" sz="3200" dirty="0" err="1">
                <a:solidFill>
                  <a:schemeClr val="bg1"/>
                </a:solidFill>
              </a:rPr>
              <a:t>recognise</a:t>
            </a:r>
            <a:r>
              <a:rPr lang="en-US" sz="3200" dirty="0">
                <a:solidFill>
                  <a:schemeClr val="bg1"/>
                </a:solidFill>
              </a:rPr>
              <a:t> those women who advocate for equal rights. May we all support women ‘to pursue goals without bias or barriers’</a:t>
            </a:r>
            <a:r>
              <a:rPr lang="en-US" sz="3200" baseline="30000" dirty="0">
                <a:solidFill>
                  <a:schemeClr val="bg1"/>
                </a:solidFill>
              </a:rPr>
              <a:t>*</a:t>
            </a:r>
            <a:r>
              <a:rPr lang="en-US" sz="3200" dirty="0">
                <a:solidFill>
                  <a:schemeClr val="bg1"/>
                </a:solidFill>
              </a:rPr>
              <a:t>. </a:t>
            </a:r>
            <a:endParaRPr lang="en-AU" sz="3200" baseline="90000" dirty="0">
              <a:solidFill>
                <a:schemeClr val="bg1"/>
              </a:solidFill>
            </a:endParaRPr>
          </a:p>
        </p:txBody>
      </p:sp>
      <p:sp>
        <p:nvSpPr>
          <p:cNvPr id="9" name="Freeform: Shape 3">
            <a:extLst>
              <a:ext uri="{FF2B5EF4-FFF2-40B4-BE49-F238E27FC236}">
                <a16:creationId xmlns:a16="http://schemas.microsoft.com/office/drawing/2014/main" xmlns="" id="{6755D1AC-30B2-4678-A7ED-F694B71875BA}"/>
              </a:ext>
            </a:extLst>
          </p:cNvPr>
          <p:cNvSpPr/>
          <p:nvPr/>
        </p:nvSpPr>
        <p:spPr>
          <a:xfrm>
            <a:off x="360631" y="803731"/>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xmlns="" id="{DDC1F56F-B38B-ADB8-2FE5-B73CEC623F48}"/>
              </a:ext>
            </a:extLst>
          </p:cNvPr>
          <p:cNvSpPr/>
          <p:nvPr/>
        </p:nvSpPr>
        <p:spPr>
          <a:xfrm>
            <a:off x="3487926" y="5400883"/>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393242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omen standing at a table set for lunch talking to a group of people sitting around the table. ">
            <a:extLst>
              <a:ext uri="{FF2B5EF4-FFF2-40B4-BE49-F238E27FC236}">
                <a16:creationId xmlns:a16="http://schemas.microsoft.com/office/drawing/2014/main" xmlns="" id="{AF443DFE-0A79-461B-5230-AE4B9C0EB27A}"/>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t="8992" b="8992"/>
          <a:stretch/>
        </p:blipFill>
        <p:spPr/>
      </p:pic>
      <p:sp>
        <p:nvSpPr>
          <p:cNvPr id="7" name="Round Diagonal Corner Rectangle 8">
            <a:extLst>
              <a:ext uri="{FF2B5EF4-FFF2-40B4-BE49-F238E27FC236}">
                <a16:creationId xmlns:a16="http://schemas.microsoft.com/office/drawing/2014/main" xmlns="" id="{749798BF-598A-E81D-4C42-4F9127202797}"/>
              </a:ext>
            </a:extLst>
          </p:cNvPr>
          <p:cNvSpPr/>
          <p:nvPr/>
        </p:nvSpPr>
        <p:spPr>
          <a:xfrm rot="16200000">
            <a:off x="5040721" y="-506580"/>
            <a:ext cx="2110558" cy="11189370"/>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xmlns="" id="{03DA8EDB-41F8-CBBB-B15A-03036E77AE4D}"/>
              </a:ext>
            </a:extLst>
          </p:cNvPr>
          <p:cNvSpPr>
            <a:spLocks noGrp="1"/>
          </p:cNvSpPr>
          <p:nvPr>
            <p:ph type="body" sz="quarter" idx="10"/>
          </p:nvPr>
        </p:nvSpPr>
        <p:spPr>
          <a:xfrm>
            <a:off x="1111605" y="4226041"/>
            <a:ext cx="10326413"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acknowledge women who use their positions of power and influence to make a positive change within their communities. May we all use our gifts and talents to create a better world.  </a:t>
            </a:r>
            <a:endParaRPr lang="en-AU" sz="3200" dirty="0">
              <a:solidFill>
                <a:schemeClr val="bg1"/>
              </a:solidFill>
            </a:endParaRPr>
          </a:p>
        </p:txBody>
      </p:sp>
      <p:sp>
        <p:nvSpPr>
          <p:cNvPr id="9" name="Freeform: Shape 3">
            <a:extLst>
              <a:ext uri="{FF2B5EF4-FFF2-40B4-BE49-F238E27FC236}">
                <a16:creationId xmlns:a16="http://schemas.microsoft.com/office/drawing/2014/main" xmlns="" id="{6755D1AC-30B2-4678-A7ED-F694B71875BA}"/>
              </a:ext>
            </a:extLst>
          </p:cNvPr>
          <p:cNvSpPr/>
          <p:nvPr/>
        </p:nvSpPr>
        <p:spPr>
          <a:xfrm>
            <a:off x="753982" y="4230855"/>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xmlns="" id="{DDC1F56F-B38B-ADB8-2FE5-B73CEC623F48}"/>
              </a:ext>
            </a:extLst>
          </p:cNvPr>
          <p:cNvSpPr/>
          <p:nvPr/>
        </p:nvSpPr>
        <p:spPr>
          <a:xfrm>
            <a:off x="11257043" y="5764380"/>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2238345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women sitting around in a circle wearing face masks and hijab's. A women in the middle of the photo is holding a bank book and using a pen to point to the area that she is talking about.">
            <a:extLst>
              <a:ext uri="{FF2B5EF4-FFF2-40B4-BE49-F238E27FC236}">
                <a16:creationId xmlns:a16="http://schemas.microsoft.com/office/drawing/2014/main" xmlns="" id="{DB849982-1889-8989-186F-313AA553EF1D}"/>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11553" b="11553"/>
          <a:stretch/>
        </p:blipFill>
        <p:spPr/>
      </p:pic>
      <p:sp>
        <p:nvSpPr>
          <p:cNvPr id="7" name="Round Diagonal Corner Rectangle 8">
            <a:extLst>
              <a:ext uri="{FF2B5EF4-FFF2-40B4-BE49-F238E27FC236}">
                <a16:creationId xmlns:a16="http://schemas.microsoft.com/office/drawing/2014/main" xmlns="" id="{749798BF-598A-E81D-4C42-4F9127202797}"/>
              </a:ext>
            </a:extLst>
          </p:cNvPr>
          <p:cNvSpPr/>
          <p:nvPr/>
        </p:nvSpPr>
        <p:spPr>
          <a:xfrm rot="16200000">
            <a:off x="309938" y="829835"/>
            <a:ext cx="4819120" cy="4588730"/>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xmlns="" id="{03DA8EDB-41F8-CBBB-B15A-03036E77AE4D}"/>
              </a:ext>
            </a:extLst>
          </p:cNvPr>
          <p:cNvSpPr>
            <a:spLocks noGrp="1"/>
          </p:cNvSpPr>
          <p:nvPr>
            <p:ph type="body" sz="quarter" idx="10"/>
          </p:nvPr>
        </p:nvSpPr>
        <p:spPr>
          <a:xfrm>
            <a:off x="804862" y="1131789"/>
            <a:ext cx="3981450" cy="1714500"/>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thank women around the world who teach one another fundamental skills so their communities can thrive. May we learn from their leadership and generosity. </a:t>
            </a:r>
            <a:endParaRPr lang="en-AU" sz="3200" dirty="0">
              <a:solidFill>
                <a:schemeClr val="bg1"/>
              </a:solidFill>
            </a:endParaRPr>
          </a:p>
        </p:txBody>
      </p:sp>
      <p:sp>
        <p:nvSpPr>
          <p:cNvPr id="9" name="Freeform: Shape 3">
            <a:extLst>
              <a:ext uri="{FF2B5EF4-FFF2-40B4-BE49-F238E27FC236}">
                <a16:creationId xmlns:a16="http://schemas.microsoft.com/office/drawing/2014/main" xmlns="" id="{6755D1AC-30B2-4678-A7ED-F694B71875BA}"/>
              </a:ext>
            </a:extLst>
          </p:cNvPr>
          <p:cNvSpPr/>
          <p:nvPr/>
        </p:nvSpPr>
        <p:spPr>
          <a:xfrm>
            <a:off x="605059" y="855564"/>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dirty="0"/>
          </a:p>
        </p:txBody>
      </p:sp>
      <p:sp>
        <p:nvSpPr>
          <p:cNvPr id="10" name="Freeform: Shape 5">
            <a:extLst>
              <a:ext uri="{FF2B5EF4-FFF2-40B4-BE49-F238E27FC236}">
                <a16:creationId xmlns:a16="http://schemas.microsoft.com/office/drawing/2014/main" xmlns="" id="{DDC1F56F-B38B-ADB8-2FE5-B73CEC623F48}"/>
              </a:ext>
            </a:extLst>
          </p:cNvPr>
          <p:cNvSpPr/>
          <p:nvPr/>
        </p:nvSpPr>
        <p:spPr>
          <a:xfrm>
            <a:off x="4605337" y="5053705"/>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21243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room filled with a group of women having a discussion ">
            <a:extLst>
              <a:ext uri="{FF2B5EF4-FFF2-40B4-BE49-F238E27FC236}">
                <a16:creationId xmlns:a16="http://schemas.microsoft.com/office/drawing/2014/main" xmlns="" id="{D8D68137-0A99-6B71-88D8-0BDA7AEBC75C}"/>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val="0"/>
              </a:ext>
            </a:extLst>
          </a:blip>
          <a:srcRect l="19" t="17959" r="-19" b="5203"/>
          <a:stretch/>
        </p:blipFill>
        <p:spPr>
          <a:xfrm>
            <a:off x="0" y="0"/>
            <a:ext cx="12192000" cy="6248400"/>
          </a:xfrm>
        </p:spPr>
      </p:pic>
      <p:sp>
        <p:nvSpPr>
          <p:cNvPr id="7" name="Round Diagonal Corner Rectangle 8">
            <a:extLst>
              <a:ext uri="{FF2B5EF4-FFF2-40B4-BE49-F238E27FC236}">
                <a16:creationId xmlns:a16="http://schemas.microsoft.com/office/drawing/2014/main" xmlns="" id="{749798BF-598A-E81D-4C42-4F9127202797}"/>
              </a:ext>
            </a:extLst>
          </p:cNvPr>
          <p:cNvSpPr/>
          <p:nvPr/>
        </p:nvSpPr>
        <p:spPr>
          <a:xfrm rot="16200000">
            <a:off x="5033943" y="-575293"/>
            <a:ext cx="2224584" cy="11236278"/>
          </a:xfrm>
          <a:prstGeom prst="round2DiagRect">
            <a:avLst/>
          </a:prstGeom>
          <a:solidFill>
            <a:srgbClr val="63B1A4">
              <a:alpha val="89804"/>
            </a:srgbClr>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9">
            <a:extLst>
              <a:ext uri="{FF2B5EF4-FFF2-40B4-BE49-F238E27FC236}">
                <a16:creationId xmlns:a16="http://schemas.microsoft.com/office/drawing/2014/main" xmlns="" id="{03DA8EDB-41F8-CBBB-B15A-03036E77AE4D}"/>
              </a:ext>
            </a:extLst>
          </p:cNvPr>
          <p:cNvSpPr>
            <a:spLocks noGrp="1"/>
          </p:cNvSpPr>
          <p:nvPr>
            <p:ph type="body" sz="quarter" idx="10"/>
          </p:nvPr>
        </p:nvSpPr>
        <p:spPr>
          <a:xfrm>
            <a:off x="957122" y="4209975"/>
            <a:ext cx="10613715" cy="1631352"/>
          </a:xfrm>
          <a:prstGeom prst="rect">
            <a:avLst/>
          </a:prstGeom>
        </p:spPr>
        <p:txBody>
          <a:bodyPr/>
          <a:lstStyle>
            <a:lvl1pPr marL="0" indent="0">
              <a:buFontTx/>
              <a:buNone/>
              <a:defRPr sz="38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r>
              <a:rPr lang="en-US" sz="3200" dirty="0">
                <a:solidFill>
                  <a:schemeClr val="bg1"/>
                </a:solidFill>
              </a:rPr>
              <a:t>Today we stand in solidarity with those women who look beyond their own needs, working for the common good of all. May we come together as one to create a society where everyone feels valued and connected.</a:t>
            </a:r>
          </a:p>
          <a:p>
            <a:endParaRPr lang="en-US" sz="3200" dirty="0">
              <a:solidFill>
                <a:schemeClr val="bg1"/>
              </a:solidFill>
            </a:endParaRPr>
          </a:p>
        </p:txBody>
      </p:sp>
      <p:sp>
        <p:nvSpPr>
          <p:cNvPr id="9" name="Freeform: Shape 3">
            <a:extLst>
              <a:ext uri="{FF2B5EF4-FFF2-40B4-BE49-F238E27FC236}">
                <a16:creationId xmlns:a16="http://schemas.microsoft.com/office/drawing/2014/main" xmlns="" id="{6755D1AC-30B2-4678-A7ED-F694B71875BA}"/>
              </a:ext>
            </a:extLst>
          </p:cNvPr>
          <p:cNvSpPr/>
          <p:nvPr/>
        </p:nvSpPr>
        <p:spPr>
          <a:xfrm>
            <a:off x="680897" y="4058214"/>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solidFill>
              <a:schemeClr val="bg1"/>
            </a:solidFill>
            <a:prstDash val="solid"/>
            <a:miter/>
          </a:ln>
        </p:spPr>
        <p:txBody>
          <a:bodyPr rtlCol="0" anchor="ctr"/>
          <a:lstStyle/>
          <a:p>
            <a:endParaRPr lang="en-AU"/>
          </a:p>
        </p:txBody>
      </p:sp>
      <p:sp>
        <p:nvSpPr>
          <p:cNvPr id="10" name="Freeform: Shape 5">
            <a:extLst>
              <a:ext uri="{FF2B5EF4-FFF2-40B4-BE49-F238E27FC236}">
                <a16:creationId xmlns:a16="http://schemas.microsoft.com/office/drawing/2014/main" xmlns="" id="{DDC1F56F-B38B-ADB8-2FE5-B73CEC623F48}"/>
              </a:ext>
            </a:extLst>
          </p:cNvPr>
          <p:cNvSpPr/>
          <p:nvPr/>
        </p:nvSpPr>
        <p:spPr>
          <a:xfrm>
            <a:off x="11389862" y="5789089"/>
            <a:ext cx="180975" cy="180975"/>
          </a:xfrm>
          <a:custGeom>
            <a:avLst/>
            <a:gdLst>
              <a:gd name="connsiteX0" fmla="*/ 121539 w 180975"/>
              <a:gd name="connsiteY0" fmla="*/ 20670 h 180975"/>
              <a:gd name="connsiteX1" fmla="*/ 121539 w 180975"/>
              <a:gd name="connsiteY1" fmla="*/ 107824 h 180975"/>
              <a:gd name="connsiteX2" fmla="*/ 107918 w 180975"/>
              <a:gd name="connsiteY2" fmla="*/ 121445 h 180975"/>
              <a:gd name="connsiteX3" fmla="*/ 20764 w 180975"/>
              <a:gd name="connsiteY3" fmla="*/ 121445 h 180975"/>
              <a:gd name="connsiteX4" fmla="*/ 7144 w 180975"/>
              <a:gd name="connsiteY4" fmla="*/ 135066 h 180975"/>
              <a:gd name="connsiteX5" fmla="*/ 7144 w 180975"/>
              <a:gd name="connsiteY5" fmla="*/ 165831 h 180975"/>
              <a:gd name="connsiteX6" fmla="*/ 20764 w 180975"/>
              <a:gd name="connsiteY6" fmla="*/ 179452 h 180975"/>
              <a:gd name="connsiteX7" fmla="*/ 121539 w 180975"/>
              <a:gd name="connsiteY7" fmla="*/ 179452 h 180975"/>
              <a:gd name="connsiteX8" fmla="*/ 165925 w 180975"/>
              <a:gd name="connsiteY8" fmla="*/ 179452 h 180975"/>
              <a:gd name="connsiteX9" fmla="*/ 179546 w 180975"/>
              <a:gd name="connsiteY9" fmla="*/ 165831 h 180975"/>
              <a:gd name="connsiteX10" fmla="*/ 179546 w 180975"/>
              <a:gd name="connsiteY10" fmla="*/ 121540 h 180975"/>
              <a:gd name="connsiteX11" fmla="*/ 179546 w 180975"/>
              <a:gd name="connsiteY11" fmla="*/ 20766 h 180975"/>
              <a:gd name="connsiteX12" fmla="*/ 165925 w 180975"/>
              <a:gd name="connsiteY12" fmla="*/ 7145 h 180975"/>
              <a:gd name="connsiteX13" fmla="*/ 135160 w 180975"/>
              <a:gd name="connsiteY13" fmla="*/ 7145 h 180975"/>
              <a:gd name="connsiteX14" fmla="*/ 121539 w 180975"/>
              <a:gd name="connsiteY14" fmla="*/ 2067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975" h="180975">
                <a:moveTo>
                  <a:pt x="121539" y="20670"/>
                </a:moveTo>
                <a:lnTo>
                  <a:pt x="121539" y="107824"/>
                </a:lnTo>
                <a:cubicBezTo>
                  <a:pt x="121539" y="115349"/>
                  <a:pt x="115443" y="121445"/>
                  <a:pt x="107918" y="121445"/>
                </a:cubicBezTo>
                <a:lnTo>
                  <a:pt x="20764" y="121445"/>
                </a:lnTo>
                <a:cubicBezTo>
                  <a:pt x="13240" y="121445"/>
                  <a:pt x="7144" y="127541"/>
                  <a:pt x="7144" y="135066"/>
                </a:cubicBezTo>
                <a:lnTo>
                  <a:pt x="7144" y="165831"/>
                </a:lnTo>
                <a:cubicBezTo>
                  <a:pt x="7144" y="173356"/>
                  <a:pt x="13240" y="179452"/>
                  <a:pt x="20764" y="179452"/>
                </a:cubicBezTo>
                <a:lnTo>
                  <a:pt x="121539" y="179452"/>
                </a:lnTo>
                <a:lnTo>
                  <a:pt x="165925" y="179452"/>
                </a:lnTo>
                <a:cubicBezTo>
                  <a:pt x="173450" y="179452"/>
                  <a:pt x="179546" y="173356"/>
                  <a:pt x="179546" y="165831"/>
                </a:cubicBezTo>
                <a:lnTo>
                  <a:pt x="179546" y="121540"/>
                </a:lnTo>
                <a:lnTo>
                  <a:pt x="179546" y="20766"/>
                </a:lnTo>
                <a:cubicBezTo>
                  <a:pt x="179546" y="13241"/>
                  <a:pt x="173450" y="7145"/>
                  <a:pt x="165925" y="7145"/>
                </a:cubicBezTo>
                <a:lnTo>
                  <a:pt x="135160" y="7145"/>
                </a:lnTo>
                <a:cubicBezTo>
                  <a:pt x="127635" y="7050"/>
                  <a:pt x="121539" y="13146"/>
                  <a:pt x="121539" y="20670"/>
                </a:cubicBezTo>
                <a:close/>
              </a:path>
            </a:pathLst>
          </a:custGeom>
          <a:solidFill>
            <a:schemeClr val="bg1"/>
          </a:solidFill>
          <a:ln w="9525" cap="flat">
            <a:solidFill>
              <a:schemeClr val="bg1"/>
            </a:solidFill>
            <a:prstDash val="solid"/>
            <a:miter/>
          </a:ln>
        </p:spPr>
        <p:txBody>
          <a:bodyPr rtlCol="0" anchor="ctr"/>
          <a:lstStyle/>
          <a:p>
            <a:endParaRPr lang="en-AU"/>
          </a:p>
        </p:txBody>
      </p:sp>
    </p:spTree>
    <p:extLst>
      <p:ext uri="{BB962C8B-B14F-4D97-AF65-F5344CB8AC3E}">
        <p14:creationId xmlns:p14="http://schemas.microsoft.com/office/powerpoint/2010/main" val="2696999956"/>
      </p:ext>
    </p:extLst>
  </p:cSld>
  <p:clrMapOvr>
    <a:masterClrMapping/>
  </p:clrMapOvr>
</p:sld>
</file>

<file path=ppt/theme/theme1.xml><?xml version="1.0" encoding="utf-8"?>
<a:theme xmlns:a="http://schemas.openxmlformats.org/drawingml/2006/main" name="Retrospect">
  <a:themeElements>
    <a:clrScheme name="Caritas Aust">
      <a:dk1>
        <a:srgbClr val="000000"/>
      </a:dk1>
      <a:lt1>
        <a:sysClr val="window" lastClr="FFFFFF"/>
      </a:lt1>
      <a:dk2>
        <a:srgbClr val="000000"/>
      </a:dk2>
      <a:lt2>
        <a:srgbClr val="FFFFFF"/>
      </a:lt2>
      <a:accent1>
        <a:srgbClr val="762000"/>
      </a:accent1>
      <a:accent2>
        <a:srgbClr val="E5DBCB"/>
      </a:accent2>
      <a:accent3>
        <a:srgbClr val="004851"/>
      </a:accent3>
      <a:accent4>
        <a:srgbClr val="0C244C"/>
      </a:accent4>
      <a:accent5>
        <a:srgbClr val="73808E"/>
      </a:accent5>
      <a:accent6>
        <a:srgbClr val="7D9292"/>
      </a:accent6>
      <a:hlink>
        <a:srgbClr val="0563C1"/>
      </a:hlink>
      <a:folHlink>
        <a:srgbClr val="0070C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rm xmlns="d0426e0c-4a75-4487-8a8c-05f70a1c3a62" xsi:nil="true"/>
    <Cross_x002d_Curriculum_x0020_Priorities xmlns="d0426e0c-4a75-4487-8a8c-05f70a1c3a62" xsi:nil="true"/>
    <TaxKeywordTaxHTField xmlns="a74f41e8-2c9a-4a9a-8a86-1b2eca9cb15f">
      <Terms xmlns="http://schemas.microsoft.com/office/infopath/2007/PartnerControls"/>
    </TaxKeywordTaxHTField>
    <bc52f877b74e4892aa9edc07f5db4423 xmlns="d0426e0c-4a75-4487-8a8c-05f70a1c3a62">
      <Terms xmlns="http://schemas.microsoft.com/office/infopath/2007/PartnerControls"/>
    </bc52f877b74e4892aa9edc07f5db4423>
    <ResourcesType xmlns="d0426e0c-4a75-4487-8a8c-05f70a1c3a62" xsi:nil="true"/>
    <ResourceAudience xmlns="d0426e0c-4a75-4487-8a8c-05f70a1c3a62" xsi:nil="true"/>
    <Document_x0020_Status xmlns="a74f41e8-2c9a-4a9a-8a86-1b2eca9cb15f" xsi:nil="true"/>
    <_ResourceType xmlns="http://schemas.microsoft.com/sharepoint/v3/fields" xsi:nil="true"/>
    <General_x0020_Capabilities xmlns="d0426e0c-4a75-4487-8a8c-05f70a1c3a62" xsi:nil="true"/>
    <Curriculum xmlns="d0426e0c-4a75-4487-8a8c-05f70a1c3a62" xsi:nil="true"/>
    <Calendar_x0020_Year xmlns="a74f41e8-2c9a-4a9a-8a86-1b2eca9cb15f" xsi:nil="true"/>
    <lcf76f155ced4ddcb4097134ff3c332f xmlns="d0426e0c-4a75-4487-8a8c-05f70a1c3a62">
      <Terms xmlns="http://schemas.microsoft.com/office/infopath/2007/PartnerControls"/>
    </lcf76f155ced4ddcb4097134ff3c332f>
    <TaxCatchAll xmlns="a74f41e8-2c9a-4a9a-8a86-1b2eca9cb15f" xsi:nil="true"/>
    <ResourceTopic xmlns="d0426e0c-4a75-4487-8a8c-05f70a1c3a62" xsi:nil="true"/>
    <SharedWithUsers xmlns="a74f41e8-2c9a-4a9a-8a86-1b2eca9cb15f">
      <UserInfo>
        <DisplayName>Nicole Dobrohotoff</DisplayName>
        <AccountId>27</AccountId>
        <AccountType/>
      </UserInfo>
      <UserInfo>
        <DisplayName>Michael McGirr</DisplayName>
        <AccountId>195</AccountId>
        <AccountType/>
      </UserInfo>
      <UserInfo>
        <DisplayName>Tim Lam</DisplayName>
        <AccountId>113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9" ma:contentTypeDescription="Create a new document." ma:contentTypeScope="" ma:versionID="9dd2aa3506707fee0b0fdff51dd23b3b">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41acfa0cfe686720ac037204149f2cc8"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element ref="ns4:MediaServiceObjectDetectorVersions" minOccurs="0"/>
                <xsd:element ref="ns4:MediaServiceLocation"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Location" ma:index="35" nillable="true" ma:displayName="Location" ma:indexed="true" ma:internalName="MediaServiceLocation"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E205F0-A41F-4389-B620-73DBE9AF3065}">
  <ds:schemaRefs>
    <ds:schemaRef ds:uri="http://schemas.microsoft.com/sharepoint/v3/contenttype/forms"/>
  </ds:schemaRefs>
</ds:datastoreItem>
</file>

<file path=customXml/itemProps2.xml><?xml version="1.0" encoding="utf-8"?>
<ds:datastoreItem xmlns:ds="http://schemas.openxmlformats.org/officeDocument/2006/customXml" ds:itemID="{D870C559-2F1E-4925-9424-BA14D35E240C}">
  <ds:schemaRefs>
    <ds:schemaRef ds:uri="http://schemas.openxmlformats.org/package/2006/metadata/core-properties"/>
    <ds:schemaRef ds:uri="http://purl.org/dc/dcmitype/"/>
    <ds:schemaRef ds:uri="http://www.w3.org/XML/1998/namespace"/>
    <ds:schemaRef ds:uri="http://schemas.microsoft.com/office/infopath/2007/PartnerControls"/>
    <ds:schemaRef ds:uri="http://purl.org/dc/terms/"/>
    <ds:schemaRef ds:uri="http://purl.org/dc/elements/1.1/"/>
    <ds:schemaRef ds:uri="d0426e0c-4a75-4487-8a8c-05f70a1c3a62"/>
    <ds:schemaRef ds:uri="http://schemas.microsoft.com/office/2006/documentManagement/types"/>
    <ds:schemaRef ds:uri="http://schemas.microsoft.com/sharepoint/v3/fields"/>
    <ds:schemaRef ds:uri="a74f41e8-2c9a-4a9a-8a86-1b2eca9cb15f"/>
    <ds:schemaRef ds:uri="http://schemas.microsoft.com/office/2006/metadata/properties"/>
  </ds:schemaRefs>
</ds:datastoreItem>
</file>

<file path=customXml/itemProps3.xml><?xml version="1.0" encoding="utf-8"?>
<ds:datastoreItem xmlns:ds="http://schemas.openxmlformats.org/officeDocument/2006/customXml" ds:itemID="{B2D8566C-C1B4-427D-A70D-F0F80F236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248</TotalTime>
  <Words>994</Words>
  <Application>Microsoft Office PowerPoint</Application>
  <PresentationFormat>Widescreen</PresentationFormat>
  <Paragraphs>102</Paragraphs>
  <Slides>14</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Calibri Light</vt:lpstr>
      <vt:lpstr>Proxima Nova</vt:lpstr>
      <vt:lpstr>Roboto</vt:lpstr>
      <vt:lpstr>Roboto light</vt:lpstr>
      <vt:lpstr>Roboto light</vt:lpstr>
      <vt:lpstr>Roboto Slab</vt:lpstr>
      <vt:lpstr>Retrospect</vt:lpstr>
      <vt:lpstr>Education PPT Template</vt:lpstr>
      <vt:lpstr>A NOTE TO PRESENTERS</vt:lpstr>
      <vt:lpstr>International Women’s Day 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PRAYER</vt:lpstr>
      <vt:lpstr>Learn More</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Caritas IWD24 Reflection</dc:title>
  <dc:creator>Sally Murphy</dc:creator>
  <cp:lastModifiedBy>Ged</cp:lastModifiedBy>
  <cp:revision>13</cp:revision>
  <dcterms:created xsi:type="dcterms:W3CDTF">2024-02-07T22:58:00Z</dcterms:created>
  <dcterms:modified xsi:type="dcterms:W3CDTF">2024-03-07T10:49:12Z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0x0101007A5B4263F7BA4B4FB1DEE6AB7F3265F0</vt:lpwstr>
  </property>
  <property fmtid="{D5CDD505-2E9C-101B-9397-08002B2CF9AE}" pid="4" name="Topic">
    <vt:lpwstr/>
  </property>
  <property fmtid="{D5CDD505-2E9C-101B-9397-08002B2CF9AE}" pid="5" name="MediaServiceImageTags">
    <vt:lpwstr/>
  </property>
</Properties>
</file>